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5" r:id="rId11"/>
    <p:sldId id="266" r:id="rId12"/>
    <p:sldId id="270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EDAD-8AF4-45A8-BD34-E3A9F93BC499}" type="datetimeFigureOut">
              <a:rPr lang="de-DE" smtClean="0"/>
              <a:t>02.07.2026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F5A0-BB87-4637-A9B9-27988E8EE8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538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EDAD-8AF4-45A8-BD34-E3A9F93BC499}" type="datetimeFigureOut">
              <a:rPr lang="de-DE" smtClean="0"/>
              <a:t>02.07.2026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F5A0-BB87-4637-A9B9-27988E8EE8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44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EDAD-8AF4-45A8-BD34-E3A9F93BC499}" type="datetimeFigureOut">
              <a:rPr lang="de-DE" smtClean="0"/>
              <a:t>02.07.2026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F5A0-BB87-4637-A9B9-27988E8EE8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3478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EDAD-8AF4-45A8-BD34-E3A9F93BC499}" type="datetimeFigureOut">
              <a:rPr lang="de-DE" smtClean="0"/>
              <a:t>02.07.2026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F5A0-BB87-4637-A9B9-27988E8EE8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873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EDAD-8AF4-45A8-BD34-E3A9F93BC499}" type="datetimeFigureOut">
              <a:rPr lang="de-DE" smtClean="0"/>
              <a:t>02.07.2026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F5A0-BB87-4637-A9B9-27988E8EE8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8166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EDAD-8AF4-45A8-BD34-E3A9F93BC499}" type="datetimeFigureOut">
              <a:rPr lang="de-DE" smtClean="0"/>
              <a:t>02.07.2026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F5A0-BB87-4637-A9B9-27988E8EE8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636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EDAD-8AF4-45A8-BD34-E3A9F93BC499}" type="datetimeFigureOut">
              <a:rPr lang="de-DE" smtClean="0"/>
              <a:t>02.07.2026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F5A0-BB87-4637-A9B9-27988E8EE8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548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EDAD-8AF4-45A8-BD34-E3A9F93BC499}" type="datetimeFigureOut">
              <a:rPr lang="de-DE" smtClean="0"/>
              <a:t>02.07.2026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F5A0-BB87-4637-A9B9-27988E8EE8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239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EDAD-8AF4-45A8-BD34-E3A9F93BC499}" type="datetimeFigureOut">
              <a:rPr lang="de-DE" smtClean="0"/>
              <a:t>02.07.2026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F5A0-BB87-4637-A9B9-27988E8EE8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270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EDAD-8AF4-45A8-BD34-E3A9F93BC499}" type="datetimeFigureOut">
              <a:rPr lang="de-DE" smtClean="0"/>
              <a:t>02.07.2026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F5A0-BB87-4637-A9B9-27988E8EE8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77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4EDAD-8AF4-45A8-BD34-E3A9F93BC499}" type="datetimeFigureOut">
              <a:rPr lang="de-DE" smtClean="0"/>
              <a:t>02.07.2026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8F5A0-BB87-4637-A9B9-27988E8EE8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2853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4EDAD-8AF4-45A8-BD34-E3A9F93BC499}" type="datetimeFigureOut">
              <a:rPr lang="de-DE" smtClean="0"/>
              <a:t>02.07.2026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8F5A0-BB87-4637-A9B9-27988E8EE8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3185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ggsamhaarbach.de/schulweghelfer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119"/>
            <a:ext cx="2736304" cy="242088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1484784"/>
            <a:ext cx="7772400" cy="1470025"/>
          </a:xfrm>
        </p:spPr>
        <p:txBody>
          <a:bodyPr/>
          <a:lstStyle/>
          <a:p>
            <a:r>
              <a:rPr lang="de-DE" dirty="0"/>
              <a:t>Schulneulinge 2026/2027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19672" y="3645024"/>
            <a:ext cx="6400800" cy="936104"/>
          </a:xfrm>
        </p:spPr>
        <p:txBody>
          <a:bodyPr>
            <a:normAutofit/>
          </a:bodyPr>
          <a:lstStyle/>
          <a:p>
            <a:r>
              <a:rPr lang="de-DE" sz="5400" dirty="0">
                <a:solidFill>
                  <a:srgbClr val="FF0000"/>
                </a:solidFill>
              </a:rPr>
              <a:t>Herzlich Willkommen!</a:t>
            </a:r>
          </a:p>
        </p:txBody>
      </p:sp>
    </p:spTree>
    <p:extLst>
      <p:ext uri="{BB962C8B-B14F-4D97-AF65-F5344CB8AC3E}">
        <p14:creationId xmlns:p14="http://schemas.microsoft.com/office/powerpoint/2010/main" val="625746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03848" y="644265"/>
            <a:ext cx="4968552" cy="1056543"/>
          </a:xfrm>
        </p:spPr>
        <p:txBody>
          <a:bodyPr>
            <a:normAutofit fontScale="90000"/>
          </a:bodyPr>
          <a:lstStyle/>
          <a:p>
            <a:r>
              <a:rPr lang="de-DE" sz="3600" b="1" dirty="0"/>
              <a:t>Ein guter Start ist wichtig!</a:t>
            </a:r>
            <a:br>
              <a:rPr lang="de-DE" dirty="0"/>
            </a:b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420888"/>
            <a:ext cx="6400800" cy="321791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Schule = Spaß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6304" cy="2420888"/>
          </a:xfrm>
          <a:prstGeom prst="rect">
            <a:avLst/>
          </a:prstGeom>
        </p:spPr>
      </p:pic>
      <p:pic>
        <p:nvPicPr>
          <p:cNvPr id="1026" name="Picture 2" descr="C:\Users\kvoellin\AppData\Local\Microsoft\Windows\Temporary Internet Files\Content.IE5\53ZHZDCA\kids_playing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304" y="3140967"/>
            <a:ext cx="3587488" cy="277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83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638944"/>
            <a:ext cx="8229600" cy="1143000"/>
          </a:xfrm>
        </p:spPr>
        <p:txBody>
          <a:bodyPr/>
          <a:lstStyle/>
          <a:p>
            <a:r>
              <a:rPr lang="de-DE" dirty="0"/>
              <a:t>Unsere Schule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r>
              <a:rPr lang="de-DE" sz="2000" dirty="0"/>
              <a:t>Offene Ganztagsschule.</a:t>
            </a:r>
          </a:p>
          <a:p>
            <a:r>
              <a:rPr lang="de-DE" sz="2000" dirty="0"/>
              <a:t>303 Kinder in 13 Klassen.</a:t>
            </a:r>
          </a:p>
          <a:p>
            <a:pPr lvl="0"/>
            <a:r>
              <a:rPr lang="de-DE" sz="2000" dirty="0"/>
              <a:t>19 ausgebildete Grundschullehrkräfte.</a:t>
            </a:r>
          </a:p>
          <a:p>
            <a:pPr lvl="0"/>
            <a:r>
              <a:rPr lang="de-DE" sz="2000" dirty="0"/>
              <a:t>1 Fachlehrer. </a:t>
            </a:r>
          </a:p>
          <a:p>
            <a:pPr lvl="0"/>
            <a:r>
              <a:rPr lang="de-DE" sz="2000" dirty="0"/>
              <a:t>3 </a:t>
            </a:r>
            <a:r>
              <a:rPr lang="de-DE" sz="2000" dirty="0" err="1"/>
              <a:t>Sonderpädagog</a:t>
            </a:r>
            <a:r>
              <a:rPr lang="de-DE" sz="2000" dirty="0"/>
              <a:t>*innen.</a:t>
            </a:r>
          </a:p>
          <a:p>
            <a:pPr lvl="0"/>
            <a:r>
              <a:rPr lang="de-DE" sz="2000" dirty="0"/>
              <a:t>1 LAA.</a:t>
            </a:r>
          </a:p>
          <a:p>
            <a:pPr lvl="0"/>
            <a:r>
              <a:rPr lang="de-DE" sz="2000" dirty="0"/>
              <a:t>1 Sozialarbeiter.</a:t>
            </a:r>
          </a:p>
          <a:p>
            <a:pPr lvl="0"/>
            <a:r>
              <a:rPr lang="de-DE" sz="2000" dirty="0"/>
              <a:t>1 Sozialpädagogische Fachkraft für die Schuleingangsphase.</a:t>
            </a:r>
          </a:p>
          <a:p>
            <a:pPr lvl="0"/>
            <a:r>
              <a:rPr lang="de-DE" sz="2000" dirty="0"/>
              <a:t>1 Alltagshelferin.</a:t>
            </a:r>
          </a:p>
          <a:p>
            <a:pPr lvl="0"/>
            <a:r>
              <a:rPr lang="de-DE" sz="2000" dirty="0"/>
              <a:t>1 DAZ-Lehrerin.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6304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68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de-DE" dirty="0"/>
              <a:t>Unsere Schule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032448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großzügiges Schulgebäude.</a:t>
            </a:r>
          </a:p>
          <a:p>
            <a:r>
              <a:rPr lang="de-DE" dirty="0"/>
              <a:t>Aula.</a:t>
            </a:r>
          </a:p>
          <a:p>
            <a:r>
              <a:rPr lang="de-DE" dirty="0"/>
              <a:t>Medien – Raum.</a:t>
            </a:r>
          </a:p>
          <a:p>
            <a:r>
              <a:rPr lang="de-DE" dirty="0"/>
              <a:t>Schülerbücherei.</a:t>
            </a:r>
          </a:p>
          <a:p>
            <a:r>
              <a:rPr lang="de-DE" dirty="0"/>
              <a:t>großer Schulhof.</a:t>
            </a:r>
          </a:p>
          <a:p>
            <a:r>
              <a:rPr lang="de-DE" dirty="0"/>
              <a:t>Turnhalle.</a:t>
            </a:r>
          </a:p>
          <a:p>
            <a:r>
              <a:rPr lang="de-DE" dirty="0"/>
              <a:t>Tablets.</a:t>
            </a:r>
          </a:p>
          <a:p>
            <a:r>
              <a:rPr lang="de-DE" dirty="0"/>
              <a:t>Digitale Displays.</a:t>
            </a:r>
          </a:p>
          <a:p>
            <a:r>
              <a:rPr lang="de-DE" dirty="0" err="1"/>
              <a:t>Schoolfox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6304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6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Autofit/>
          </a:bodyPr>
          <a:lstStyle/>
          <a:p>
            <a:pPr algn="r"/>
            <a:r>
              <a:rPr lang="de-DE" sz="2800" b="1" dirty="0"/>
              <a:t>Leben und Lernen in der Grundschule</a:t>
            </a:r>
            <a:br>
              <a:rPr lang="de-DE" sz="2800" dirty="0"/>
            </a:br>
            <a:endParaRPr lang="de-DE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r>
              <a:rPr lang="de-DE" dirty="0"/>
              <a:t>Alle sind willkommen, fördern, fordern,…</a:t>
            </a:r>
          </a:p>
          <a:p>
            <a:r>
              <a:rPr lang="de-DE" dirty="0"/>
              <a:t>Gemeinschaft</a:t>
            </a:r>
          </a:p>
          <a:p>
            <a:r>
              <a:rPr lang="de-DE" dirty="0"/>
              <a:t>Gesunde Familiengrundschule</a:t>
            </a:r>
          </a:p>
          <a:p>
            <a:r>
              <a:rPr lang="de-DE" dirty="0"/>
              <a:t>Schule ohne Rassismus</a:t>
            </a:r>
          </a:p>
          <a:p>
            <a:r>
              <a:rPr lang="de-DE" dirty="0"/>
              <a:t>Anti-Gewalt-Training</a:t>
            </a:r>
          </a:p>
          <a:p>
            <a:r>
              <a:rPr lang="de-DE" dirty="0"/>
              <a:t>Offener Umgang – offenes Ohr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6304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56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de-DE" dirty="0"/>
              <a:t>Klassenzusammensetzung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3 Klassen mit 21-22 Kindern</a:t>
            </a:r>
          </a:p>
          <a:p>
            <a:r>
              <a:rPr lang="de-DE" dirty="0"/>
              <a:t>Ausgewogenes Verhältnis  Mädchen / Junge</a:t>
            </a:r>
          </a:p>
          <a:p>
            <a:r>
              <a:rPr lang="de-DE" dirty="0"/>
              <a:t>Ungefähr gleiche  Klassenstärke</a:t>
            </a:r>
          </a:p>
          <a:p>
            <a:r>
              <a:rPr lang="de-DE" dirty="0"/>
              <a:t>Sprachstand  / Förderaspekte  / Verhaltensaspekte</a:t>
            </a:r>
          </a:p>
          <a:p>
            <a:r>
              <a:rPr lang="de-DE" dirty="0"/>
              <a:t>Schulweg</a:t>
            </a:r>
          </a:p>
          <a:p>
            <a:r>
              <a:rPr lang="de-DE" dirty="0"/>
              <a:t>Beste/r Freund/in  - Wunsch der Eltern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6304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7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e-DE" sz="2800" dirty="0"/>
              <a:t>Wie arbeiten wir nun im 1. Schuljahr?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2403566"/>
            <a:ext cx="8116768" cy="4049770"/>
          </a:xfrm>
        </p:spPr>
        <p:txBody>
          <a:bodyPr>
            <a:normAutofit fontScale="85000" lnSpcReduction="20000"/>
          </a:bodyPr>
          <a:lstStyle/>
          <a:p>
            <a:r>
              <a:rPr lang="de-DE" dirty="0"/>
              <a:t>21 Unterrichtstunden.</a:t>
            </a:r>
          </a:p>
          <a:p>
            <a:r>
              <a:rPr lang="de-DE" dirty="0"/>
              <a:t>Deutsch, Mathematik, Sachunterricht, Musik, Kunst, Sport, Ethik.</a:t>
            </a:r>
          </a:p>
          <a:p>
            <a:r>
              <a:rPr lang="de-DE" dirty="0"/>
              <a:t>Englisch erst ab dem dritten Schuljahr (3 Stunden die Woche).</a:t>
            </a:r>
          </a:p>
          <a:p>
            <a:r>
              <a:rPr lang="de-DE" dirty="0"/>
              <a:t>Genauere Informationen erhalten Sie dazu auch noch auf dem 1. Elternabend der Klasse.</a:t>
            </a:r>
          </a:p>
          <a:p>
            <a:r>
              <a:rPr lang="de-DE" dirty="0"/>
              <a:t>Offenes und individuelles Arbeiten.</a:t>
            </a:r>
          </a:p>
          <a:p>
            <a:r>
              <a:rPr lang="de-DE" dirty="0"/>
              <a:t>Es arbeiten nicht mehr alle Kinder immer das gleiche. </a:t>
            </a:r>
          </a:p>
          <a:p>
            <a:r>
              <a:rPr lang="de-DE" dirty="0"/>
              <a:t>Lernzeiten statt Hausaufgaben.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6304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Der Schulalltag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 fontScale="70000" lnSpcReduction="20000"/>
          </a:bodyPr>
          <a:lstStyle/>
          <a:p>
            <a:r>
              <a:rPr lang="de-DE" dirty="0"/>
              <a:t>Beginn 8:10 Uhr</a:t>
            </a:r>
          </a:p>
          <a:p>
            <a:r>
              <a:rPr lang="de-DE" dirty="0"/>
              <a:t>Der 45 Minuten Rhythmus wird häufig aufgelöst, um kurze Bewegungseinheiten zu machen.</a:t>
            </a:r>
          </a:p>
          <a:p>
            <a:r>
              <a:rPr lang="de-DE" dirty="0"/>
              <a:t>Deshalb sind auf dem Stundenplan nicht alle Fächer aufgelistet, sondern ein X und das bedeutet die Klassenlehrerin unterrichtet. </a:t>
            </a:r>
          </a:p>
          <a:p>
            <a:r>
              <a:rPr lang="de-DE" dirty="0"/>
              <a:t>9:40 Uhr Frühstückspause, gesundes Frühstück in einer Brotdose (bekommt jedes Kind) (kein Süßes), auch keine süßen Getränke. </a:t>
            </a:r>
          </a:p>
          <a:p>
            <a:r>
              <a:rPr lang="de-DE" dirty="0"/>
              <a:t>9:50 Uhr Pause</a:t>
            </a:r>
          </a:p>
          <a:p>
            <a:r>
              <a:rPr lang="de-DE" dirty="0"/>
              <a:t>11:40 Uhr wieder Pause oder Schulschluss</a:t>
            </a:r>
          </a:p>
          <a:p>
            <a:r>
              <a:rPr lang="de-DE" dirty="0"/>
              <a:t>11:55 Uhr Lernzeit 3 mal die Woche</a:t>
            </a:r>
          </a:p>
          <a:p>
            <a:r>
              <a:rPr lang="de-DE" dirty="0"/>
              <a:t>Im Anschluss OGS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6304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44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55BD2B7-62F4-4739-8D19-B773C3E59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811" y="188640"/>
            <a:ext cx="3530998" cy="175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5424" y="274638"/>
            <a:ext cx="8229600" cy="1143000"/>
          </a:xfrm>
        </p:spPr>
        <p:txBody>
          <a:bodyPr>
            <a:normAutofit/>
          </a:bodyPr>
          <a:lstStyle/>
          <a:p>
            <a:r>
              <a:rPr lang="de-DE" dirty="0"/>
              <a:t>OGS Alltag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6304" cy="2420888"/>
          </a:xfrm>
          <a:prstGeom prst="rect">
            <a:avLst/>
          </a:prstGeom>
        </p:spPr>
      </p:pic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AED4A7A3-5E4B-4964-900C-E8C1A791B7E8}"/>
              </a:ext>
            </a:extLst>
          </p:cNvPr>
          <p:cNvGraphicFramePr>
            <a:graphicFrameLocks noGrp="1"/>
          </p:cNvGraphicFramePr>
          <p:nvPr/>
        </p:nvGraphicFramePr>
        <p:xfrm>
          <a:off x="1115615" y="2425149"/>
          <a:ext cx="6912763" cy="427788"/>
        </p:xfrm>
        <a:graphic>
          <a:graphicData uri="http://schemas.openxmlformats.org/drawingml/2006/table">
            <a:tbl>
              <a:tblPr/>
              <a:tblGrid>
                <a:gridCol w="2592289">
                  <a:extLst>
                    <a:ext uri="{9D8B030D-6E8A-4147-A177-3AD203B41FA5}">
                      <a16:colId xmlns:a16="http://schemas.microsoft.com/office/drawing/2014/main" val="2990029905"/>
                    </a:ext>
                  </a:extLst>
                </a:gridCol>
                <a:gridCol w="4320474">
                  <a:extLst>
                    <a:ext uri="{9D8B030D-6E8A-4147-A177-3AD203B41FA5}">
                      <a16:colId xmlns:a16="http://schemas.microsoft.com/office/drawing/2014/main" val="3800158459"/>
                    </a:ext>
                  </a:extLst>
                </a:gridCol>
              </a:tblGrid>
              <a:tr h="427788">
                <a:tc>
                  <a:txBody>
                    <a:bodyPr/>
                    <a:lstStyle/>
                    <a:p>
                      <a:r>
                        <a:rPr lang="de-DE" sz="2000" dirty="0"/>
                        <a:t>Beginn: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dirty="0"/>
                        <a:t>11:40 Uhr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480305"/>
                  </a:ext>
                </a:extLst>
              </a:tr>
            </a:tbl>
          </a:graphicData>
        </a:graphic>
      </p:graphicFrame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2F4D816D-5147-40D4-B824-2BE8FDD46D0A}"/>
              </a:ext>
            </a:extLst>
          </p:cNvPr>
          <p:cNvGraphicFramePr>
            <a:graphicFrameLocks noGrp="1"/>
          </p:cNvGraphicFramePr>
          <p:nvPr/>
        </p:nvGraphicFramePr>
        <p:xfrm>
          <a:off x="1115617" y="2852937"/>
          <a:ext cx="6912768" cy="427788"/>
        </p:xfrm>
        <a:graphic>
          <a:graphicData uri="http://schemas.openxmlformats.org/drawingml/2006/table">
            <a:tbl>
              <a:tblPr/>
              <a:tblGrid>
                <a:gridCol w="2592287">
                  <a:extLst>
                    <a:ext uri="{9D8B030D-6E8A-4147-A177-3AD203B41FA5}">
                      <a16:colId xmlns:a16="http://schemas.microsoft.com/office/drawing/2014/main" val="2990029905"/>
                    </a:ext>
                  </a:extLst>
                </a:gridCol>
                <a:gridCol w="4320481">
                  <a:extLst>
                    <a:ext uri="{9D8B030D-6E8A-4147-A177-3AD203B41FA5}">
                      <a16:colId xmlns:a16="http://schemas.microsoft.com/office/drawing/2014/main" val="3800158459"/>
                    </a:ext>
                  </a:extLst>
                </a:gridCol>
              </a:tblGrid>
              <a:tr h="427788">
                <a:tc>
                  <a:txBody>
                    <a:bodyPr/>
                    <a:lstStyle/>
                    <a:p>
                      <a:r>
                        <a:rPr lang="de-DE" sz="2000" dirty="0"/>
                        <a:t>Mittagessen: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dirty="0"/>
                        <a:t>11:40 Uhr bis 14:00 Uhr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480305"/>
                  </a:ext>
                </a:extLst>
              </a:tr>
            </a:tbl>
          </a:graphicData>
        </a:graphic>
      </p:graphicFrame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7D3312B9-F601-46B2-9F12-F2F2498367E8}"/>
              </a:ext>
            </a:extLst>
          </p:cNvPr>
          <p:cNvGraphicFramePr>
            <a:graphicFrameLocks noGrp="1"/>
          </p:cNvGraphicFramePr>
          <p:nvPr/>
        </p:nvGraphicFramePr>
        <p:xfrm>
          <a:off x="1115615" y="3280725"/>
          <a:ext cx="6912769" cy="427788"/>
        </p:xfrm>
        <a:graphic>
          <a:graphicData uri="http://schemas.openxmlformats.org/drawingml/2006/table">
            <a:tbl>
              <a:tblPr/>
              <a:tblGrid>
                <a:gridCol w="2592289">
                  <a:extLst>
                    <a:ext uri="{9D8B030D-6E8A-4147-A177-3AD203B41FA5}">
                      <a16:colId xmlns:a16="http://schemas.microsoft.com/office/drawing/2014/main" val="2990029905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3800158459"/>
                    </a:ext>
                  </a:extLst>
                </a:gridCol>
              </a:tblGrid>
              <a:tr h="427788">
                <a:tc>
                  <a:txBody>
                    <a:bodyPr/>
                    <a:lstStyle/>
                    <a:p>
                      <a:r>
                        <a:rPr lang="de-DE" sz="2000" dirty="0"/>
                        <a:t>Lernzeit: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dirty="0"/>
                        <a:t>5. &amp; 6. Stunde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480305"/>
                  </a:ext>
                </a:extLst>
              </a:tr>
            </a:tbl>
          </a:graphicData>
        </a:graphic>
      </p:graphicFrame>
      <p:graphicFrame>
        <p:nvGraphicFramePr>
          <p:cNvPr id="11" name="Tabelle 10">
            <a:extLst>
              <a:ext uri="{FF2B5EF4-FFF2-40B4-BE49-F238E27FC236}">
                <a16:creationId xmlns:a16="http://schemas.microsoft.com/office/drawing/2014/main" id="{0BE62917-0972-43B7-8D67-C37A0EBE91DD}"/>
              </a:ext>
            </a:extLst>
          </p:cNvPr>
          <p:cNvGraphicFramePr>
            <a:graphicFrameLocks noGrp="1"/>
          </p:cNvGraphicFramePr>
          <p:nvPr/>
        </p:nvGraphicFramePr>
        <p:xfrm>
          <a:off x="1115614" y="3708277"/>
          <a:ext cx="6912765" cy="427788"/>
        </p:xfrm>
        <a:graphic>
          <a:graphicData uri="http://schemas.openxmlformats.org/drawingml/2006/table">
            <a:tbl>
              <a:tblPr/>
              <a:tblGrid>
                <a:gridCol w="2592290">
                  <a:extLst>
                    <a:ext uri="{9D8B030D-6E8A-4147-A177-3AD203B41FA5}">
                      <a16:colId xmlns:a16="http://schemas.microsoft.com/office/drawing/2014/main" val="2990029905"/>
                    </a:ext>
                  </a:extLst>
                </a:gridCol>
                <a:gridCol w="4320475">
                  <a:extLst>
                    <a:ext uri="{9D8B030D-6E8A-4147-A177-3AD203B41FA5}">
                      <a16:colId xmlns:a16="http://schemas.microsoft.com/office/drawing/2014/main" val="3800158459"/>
                    </a:ext>
                  </a:extLst>
                </a:gridCol>
              </a:tblGrid>
              <a:tr h="427788">
                <a:tc>
                  <a:txBody>
                    <a:bodyPr/>
                    <a:lstStyle/>
                    <a:p>
                      <a:r>
                        <a:rPr lang="de-DE" sz="2000" b="0" dirty="0"/>
                        <a:t>Abholzeiten</a:t>
                      </a:r>
                      <a:r>
                        <a:rPr lang="de-DE" sz="1800" b="0" dirty="0"/>
                        <a:t> </a:t>
                      </a:r>
                      <a:r>
                        <a:rPr lang="de-DE" sz="1400" b="0" dirty="0"/>
                        <a:t>(8-13 Uhr)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dirty="0"/>
                        <a:t>13:25 Uhr 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480305"/>
                  </a:ext>
                </a:extLst>
              </a:tr>
            </a:tbl>
          </a:graphicData>
        </a:graphic>
      </p:graphicFrame>
      <p:graphicFrame>
        <p:nvGraphicFramePr>
          <p:cNvPr id="12" name="Tabelle 11">
            <a:extLst>
              <a:ext uri="{FF2B5EF4-FFF2-40B4-BE49-F238E27FC236}">
                <a16:creationId xmlns:a16="http://schemas.microsoft.com/office/drawing/2014/main" id="{BF31C039-83E4-46B5-8727-89D0B4BD80E2}"/>
              </a:ext>
            </a:extLst>
          </p:cNvPr>
          <p:cNvGraphicFramePr>
            <a:graphicFrameLocks noGrp="1"/>
          </p:cNvGraphicFramePr>
          <p:nvPr/>
        </p:nvGraphicFramePr>
        <p:xfrm>
          <a:off x="1118184" y="4140326"/>
          <a:ext cx="6912763" cy="427788"/>
        </p:xfrm>
        <a:graphic>
          <a:graphicData uri="http://schemas.openxmlformats.org/drawingml/2006/table">
            <a:tbl>
              <a:tblPr/>
              <a:tblGrid>
                <a:gridCol w="2589720">
                  <a:extLst>
                    <a:ext uri="{9D8B030D-6E8A-4147-A177-3AD203B41FA5}">
                      <a16:colId xmlns:a16="http://schemas.microsoft.com/office/drawing/2014/main" val="2990029905"/>
                    </a:ext>
                  </a:extLst>
                </a:gridCol>
                <a:gridCol w="4323043">
                  <a:extLst>
                    <a:ext uri="{9D8B030D-6E8A-4147-A177-3AD203B41FA5}">
                      <a16:colId xmlns:a16="http://schemas.microsoft.com/office/drawing/2014/main" val="3800158459"/>
                    </a:ext>
                  </a:extLst>
                </a:gridCol>
              </a:tblGrid>
              <a:tr h="427788">
                <a:tc>
                  <a:txBody>
                    <a:bodyPr/>
                    <a:lstStyle/>
                    <a:p>
                      <a:r>
                        <a:rPr lang="de-DE" sz="2000" dirty="0"/>
                        <a:t>Abholzeiten</a:t>
                      </a:r>
                      <a:r>
                        <a:rPr lang="de-DE" dirty="0"/>
                        <a:t> </a:t>
                      </a:r>
                      <a:r>
                        <a:rPr lang="de-DE" sz="1400" dirty="0"/>
                        <a:t>(OGS)</a:t>
                      </a:r>
                      <a:endParaRPr lang="de-DE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dirty="0">
                          <a:sym typeface="Wingdings" panose="05000000000000000000" pitchFamily="2" charset="2"/>
                        </a:rPr>
                        <a:t>15:00 Uhr &amp; 16:00 Uhr</a:t>
                      </a:r>
                      <a:endParaRPr lang="de-DE" sz="20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480305"/>
                  </a:ext>
                </a:extLst>
              </a:tr>
            </a:tbl>
          </a:graphicData>
        </a:graphic>
      </p:graphicFrame>
      <p:graphicFrame>
        <p:nvGraphicFramePr>
          <p:cNvPr id="13" name="Tabelle 12">
            <a:extLst>
              <a:ext uri="{FF2B5EF4-FFF2-40B4-BE49-F238E27FC236}">
                <a16:creationId xmlns:a16="http://schemas.microsoft.com/office/drawing/2014/main" id="{E83B0110-C6D3-4433-8D70-B38D2774D51B}"/>
              </a:ext>
            </a:extLst>
          </p:cNvPr>
          <p:cNvGraphicFramePr>
            <a:graphicFrameLocks noGrp="1"/>
          </p:cNvGraphicFramePr>
          <p:nvPr/>
        </p:nvGraphicFramePr>
        <p:xfrm>
          <a:off x="1113053" y="4567878"/>
          <a:ext cx="6912763" cy="427788"/>
        </p:xfrm>
        <a:graphic>
          <a:graphicData uri="http://schemas.openxmlformats.org/drawingml/2006/table">
            <a:tbl>
              <a:tblPr/>
              <a:tblGrid>
                <a:gridCol w="2594851">
                  <a:extLst>
                    <a:ext uri="{9D8B030D-6E8A-4147-A177-3AD203B41FA5}">
                      <a16:colId xmlns:a16="http://schemas.microsoft.com/office/drawing/2014/main" val="2990029905"/>
                    </a:ext>
                  </a:extLst>
                </a:gridCol>
                <a:gridCol w="4317912">
                  <a:extLst>
                    <a:ext uri="{9D8B030D-6E8A-4147-A177-3AD203B41FA5}">
                      <a16:colId xmlns:a16="http://schemas.microsoft.com/office/drawing/2014/main" val="3800158459"/>
                    </a:ext>
                  </a:extLst>
                </a:gridCol>
              </a:tblGrid>
              <a:tr h="427788">
                <a:tc>
                  <a:txBody>
                    <a:bodyPr/>
                    <a:lstStyle/>
                    <a:p>
                      <a:r>
                        <a:rPr lang="de-DE" sz="2000" dirty="0"/>
                        <a:t>Arbeitsgruppen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000" dirty="0"/>
                        <a:t>14:00 Uhr – 16:00 Uhr 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480305"/>
                  </a:ext>
                </a:extLst>
              </a:tr>
            </a:tbl>
          </a:graphicData>
        </a:graphic>
      </p:graphicFrame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233A1BA7-F9D0-4210-B049-ACA8CA3A842F}"/>
              </a:ext>
            </a:extLst>
          </p:cNvPr>
          <p:cNvGraphicFramePr>
            <a:graphicFrameLocks noGrp="1"/>
          </p:cNvGraphicFramePr>
          <p:nvPr/>
        </p:nvGraphicFramePr>
        <p:xfrm>
          <a:off x="1107922" y="4999927"/>
          <a:ext cx="6912763" cy="742696"/>
        </p:xfrm>
        <a:graphic>
          <a:graphicData uri="http://schemas.openxmlformats.org/drawingml/2006/table">
            <a:tbl>
              <a:tblPr/>
              <a:tblGrid>
                <a:gridCol w="2599982">
                  <a:extLst>
                    <a:ext uri="{9D8B030D-6E8A-4147-A177-3AD203B41FA5}">
                      <a16:colId xmlns:a16="http://schemas.microsoft.com/office/drawing/2014/main" val="2990029905"/>
                    </a:ext>
                  </a:extLst>
                </a:gridCol>
                <a:gridCol w="4312781">
                  <a:extLst>
                    <a:ext uri="{9D8B030D-6E8A-4147-A177-3AD203B41FA5}">
                      <a16:colId xmlns:a16="http://schemas.microsoft.com/office/drawing/2014/main" val="3800158459"/>
                    </a:ext>
                  </a:extLst>
                </a:gridCol>
              </a:tblGrid>
              <a:tr h="160357">
                <a:tc>
                  <a:txBody>
                    <a:bodyPr/>
                    <a:lstStyle/>
                    <a:p>
                      <a:r>
                        <a:rPr lang="de-DE" sz="2000" dirty="0"/>
                        <a:t>Ferienbetreuung</a:t>
                      </a:r>
                      <a:r>
                        <a:rPr lang="de-DE" dirty="0"/>
                        <a:t> </a:t>
                      </a:r>
                      <a:r>
                        <a:rPr lang="de-DE" sz="1400" dirty="0"/>
                        <a:t>(OGS)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1600"/>
                        </a:lnSpc>
                        <a:spcBef>
                          <a:spcPts val="1800"/>
                        </a:spcBef>
                        <a:buNone/>
                      </a:pPr>
                      <a:r>
                        <a:rPr lang="de-DE" sz="2000" dirty="0">
                          <a:sym typeface="Wingdings" panose="05000000000000000000" pitchFamily="2" charset="2"/>
                        </a:rPr>
                        <a:t>Ostern + Herbst:  1. Wo</a:t>
                      </a:r>
                    </a:p>
                    <a:p>
                      <a:pPr marL="0" indent="0" algn="r">
                        <a:lnSpc>
                          <a:spcPts val="1600"/>
                        </a:lnSpc>
                        <a:spcBef>
                          <a:spcPts val="1800"/>
                        </a:spcBef>
                        <a:buNone/>
                      </a:pPr>
                      <a:r>
                        <a:rPr lang="de-DE" sz="2000" dirty="0">
                          <a:sym typeface="Wingdings" panose="05000000000000000000" pitchFamily="2" charset="2"/>
                        </a:rPr>
                        <a:t>Sommer:   1.+2.+6. Wo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480305"/>
                  </a:ext>
                </a:extLst>
              </a:tr>
            </a:tbl>
          </a:graphicData>
        </a:graphic>
      </p:graphicFrame>
      <p:graphicFrame>
        <p:nvGraphicFramePr>
          <p:cNvPr id="17" name="Tabelle 16">
            <a:extLst>
              <a:ext uri="{FF2B5EF4-FFF2-40B4-BE49-F238E27FC236}">
                <a16:creationId xmlns:a16="http://schemas.microsoft.com/office/drawing/2014/main" id="{4FECB433-3297-4F9C-9D95-1EC0282776BF}"/>
              </a:ext>
            </a:extLst>
          </p:cNvPr>
          <p:cNvGraphicFramePr>
            <a:graphicFrameLocks noGrp="1"/>
          </p:cNvGraphicFramePr>
          <p:nvPr/>
        </p:nvGraphicFramePr>
        <p:xfrm>
          <a:off x="1102791" y="5742623"/>
          <a:ext cx="6912763" cy="427788"/>
        </p:xfrm>
        <a:graphic>
          <a:graphicData uri="http://schemas.openxmlformats.org/drawingml/2006/table">
            <a:tbl>
              <a:tblPr/>
              <a:tblGrid>
                <a:gridCol w="2599982">
                  <a:extLst>
                    <a:ext uri="{9D8B030D-6E8A-4147-A177-3AD203B41FA5}">
                      <a16:colId xmlns:a16="http://schemas.microsoft.com/office/drawing/2014/main" val="2990029905"/>
                    </a:ext>
                  </a:extLst>
                </a:gridCol>
                <a:gridCol w="4312781">
                  <a:extLst>
                    <a:ext uri="{9D8B030D-6E8A-4147-A177-3AD203B41FA5}">
                      <a16:colId xmlns:a16="http://schemas.microsoft.com/office/drawing/2014/main" val="3800158459"/>
                    </a:ext>
                  </a:extLst>
                </a:gridCol>
              </a:tblGrid>
              <a:tr h="427788">
                <a:tc>
                  <a:txBody>
                    <a:bodyPr/>
                    <a:lstStyle/>
                    <a:p>
                      <a:r>
                        <a:rPr lang="de-DE" sz="2000" dirty="0"/>
                        <a:t>Krankmeldungen:</a:t>
                      </a:r>
                      <a:endParaRPr lang="de-DE" sz="14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spcBef>
                          <a:spcPts val="1800"/>
                        </a:spcBef>
                        <a:buNone/>
                      </a:pPr>
                      <a:r>
                        <a:rPr lang="de-DE" sz="2000" dirty="0">
                          <a:sym typeface="Wingdings" panose="05000000000000000000" pitchFamily="2" charset="2"/>
                        </a:rPr>
                        <a:t>per  </a:t>
                      </a:r>
                      <a:r>
                        <a:rPr lang="de-DE" sz="2000" dirty="0" err="1">
                          <a:sym typeface="Wingdings" panose="05000000000000000000" pitchFamily="2" charset="2"/>
                        </a:rPr>
                        <a:t>Schoolfox</a:t>
                      </a:r>
                      <a:endParaRPr lang="de-DE" sz="2000" dirty="0">
                        <a:sym typeface="Wingdings" panose="05000000000000000000" pitchFamily="2" charset="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480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841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de-DE" dirty="0"/>
              <a:t>Tag der Einschulung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 fontScale="70000" lnSpcReduction="20000"/>
          </a:bodyPr>
          <a:lstStyle/>
          <a:p>
            <a:r>
              <a:rPr lang="de-DE" dirty="0"/>
              <a:t>03. September 2026</a:t>
            </a:r>
          </a:p>
          <a:p>
            <a:pPr lvl="0"/>
            <a:r>
              <a:rPr lang="de-DE" dirty="0"/>
              <a:t>Wir starten mit der Einschulungsfeier für alle ersten Klassen um 8:30 Uhr. Die Feier findet in der Aula statt. </a:t>
            </a:r>
          </a:p>
          <a:p>
            <a:r>
              <a:rPr lang="de-DE" dirty="0"/>
              <a:t>Danach werden wir die Kinder auf die einzelnen Klassen verteilen und sie lernen Ihre Klassenlehrer*innen kennen. Sie gehen dann in ihre Klassen und haben ihren ersten Unterricht, der ca. 45 Minuten dauert. Die Schultaschen nehmen sie mit, die Schultüten halten die Eltern fest.</a:t>
            </a:r>
          </a:p>
          <a:p>
            <a:r>
              <a:rPr lang="de-DE" dirty="0"/>
              <a:t>Während Ihre Kinder in der Klasse sind, können Sie auf dem Schulhof oder der  Mensa etwas trinken.  </a:t>
            </a:r>
          </a:p>
          <a:p>
            <a:r>
              <a:rPr lang="de-DE" dirty="0"/>
              <a:t>Nach der Unterrichtstunde können Sie Ihre Kinder auf dem Schulhof in Empfang nehmen. </a:t>
            </a:r>
          </a:p>
          <a:p>
            <a:pPr lvl="0"/>
            <a:endParaRPr lang="de-DE" dirty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6304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7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rmAutofit/>
          </a:bodyPr>
          <a:lstStyle/>
          <a:p>
            <a:r>
              <a:rPr lang="de-DE" sz="3600" dirty="0"/>
              <a:t>Schulweghelfer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r>
              <a:rPr lang="de-DE" dirty="0"/>
              <a:t>Wir benötigen immer wieder Schulweghelfer. Infos unter </a:t>
            </a:r>
            <a:r>
              <a:rPr lang="de-DE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www.ggsamhaarbach.de/schulweghelfer</a:t>
            </a:r>
            <a:endParaRPr lang="de-DE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6304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1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/>
          <a:lstStyle/>
          <a:p>
            <a:r>
              <a:rPr lang="de-DE" dirty="0"/>
              <a:t>Noch Fragen???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pPr marL="0" indent="0" algn="ctr">
              <a:buNone/>
            </a:pPr>
            <a:endParaRPr lang="de-DE" dirty="0">
              <a:solidFill>
                <a:srgbClr val="FF0000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6304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0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490</Words>
  <Application>Microsoft Office PowerPoint</Application>
  <PresentationFormat>Bildschirmpräsentation (4:3)</PresentationFormat>
  <Paragraphs>85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Larissa</vt:lpstr>
      <vt:lpstr>Schulneulinge 2026/2027</vt:lpstr>
      <vt:lpstr>Ein guter Start ist wichtig! </vt:lpstr>
      <vt:lpstr>Unsere Schule</vt:lpstr>
      <vt:lpstr>Unsere Schule</vt:lpstr>
      <vt:lpstr>Leben und Lernen in der Grundschule </vt:lpstr>
      <vt:lpstr>Klassenzusammensetzung</vt:lpstr>
      <vt:lpstr>Wie arbeiten wir nun im 1. Schuljahr?</vt:lpstr>
      <vt:lpstr>Der Schulalltag </vt:lpstr>
      <vt:lpstr>OGS Alltag</vt:lpstr>
      <vt:lpstr>Tag der Einschulung</vt:lpstr>
      <vt:lpstr>Schulweghelfer</vt:lpstr>
      <vt:lpstr>Noch Fragen???</vt:lpstr>
    </vt:vector>
  </TitlesOfParts>
  <Company>Schule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Schulneulinge 2019/2020</dc:title>
  <dc:creator>KVoellin</dc:creator>
  <cp:lastModifiedBy>KVoellin</cp:lastModifiedBy>
  <cp:revision>46</cp:revision>
  <dcterms:created xsi:type="dcterms:W3CDTF">2018-10-02T09:49:55Z</dcterms:created>
  <dcterms:modified xsi:type="dcterms:W3CDTF">2026-07-02T13:28:14Z</dcterms:modified>
</cp:coreProperties>
</file>