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314" r:id="rId11"/>
    <p:sldId id="269" r:id="rId12"/>
    <p:sldId id="270" r:id="rId13"/>
    <p:sldId id="272" r:id="rId14"/>
    <p:sldId id="273" r:id="rId15"/>
    <p:sldId id="274" r:id="rId16"/>
    <p:sldId id="277" r:id="rId17"/>
    <p:sldId id="259" r:id="rId18"/>
    <p:sldId id="319" r:id="rId19"/>
    <p:sldId id="299" r:id="rId20"/>
    <p:sldId id="278" r:id="rId21"/>
    <p:sldId id="300" r:id="rId22"/>
    <p:sldId id="275" r:id="rId23"/>
    <p:sldId id="279" r:id="rId24"/>
    <p:sldId id="321" r:id="rId25"/>
    <p:sldId id="315" r:id="rId26"/>
    <p:sldId id="318" r:id="rId27"/>
    <p:sldId id="302" r:id="rId28"/>
    <p:sldId id="276" r:id="rId29"/>
    <p:sldId id="320" r:id="rId30"/>
    <p:sldId id="261" r:id="rId31"/>
    <p:sldId id="313" r:id="rId32"/>
  </p:sldIdLst>
  <p:sldSz cx="12192000" cy="6858000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75" d="100"/>
          <a:sy n="75" d="100"/>
        </p:scale>
        <p:origin x="-1528" y="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4035EDB8-FB6D-461F-9D98-A56B7D84A64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406" cy="49733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699" tIns="45349" rIns="90699" bIns="45349" numCol="1" anchor="t" anchorCtr="0" compatLnSpc="1">
            <a:prstTxWarp prst="textNoShape">
              <a:avLst/>
            </a:prstTxWarp>
          </a:bodyPr>
          <a:lstStyle>
            <a:lvl1pPr defTabSz="906437"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8CF7EB30-1754-4DEC-A2A9-BC99BF385F0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750" y="1"/>
            <a:ext cx="2945405" cy="49733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699" tIns="45349" rIns="90699" bIns="45349" numCol="1" anchor="t" anchorCtr="0" compatLnSpc="1">
            <a:prstTxWarp prst="textNoShape">
              <a:avLst/>
            </a:prstTxWarp>
          </a:bodyPr>
          <a:lstStyle>
            <a:lvl1pPr algn="r" defTabSz="906437" eaLnBrk="1" hangingPunct="1">
              <a:defRPr sz="1200"/>
            </a:lvl1pPr>
          </a:lstStyle>
          <a:p>
            <a:pPr>
              <a:defRPr/>
            </a:pPr>
            <a:fld id="{4784F690-3DA4-47B3-86A0-B5F5FC3381FC}" type="datetimeFigureOut">
              <a:rPr lang="de-DE" altLang="de-DE"/>
              <a:pPr>
                <a:defRPr/>
              </a:pPr>
              <a:t>25.09.2025</a:t>
            </a:fld>
            <a:endParaRPr lang="de-DE" altLang="de-DE"/>
          </a:p>
        </p:txBody>
      </p:sp>
      <p:sp>
        <p:nvSpPr>
          <p:cNvPr id="64516" name="Rectangle 4">
            <a:extLst>
              <a:ext uri="{FF2B5EF4-FFF2-40B4-BE49-F238E27FC236}">
                <a16:creationId xmlns:a16="http://schemas.microsoft.com/office/drawing/2014/main" id="{F731EC18-7B88-4694-9ADD-709C080741B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7766"/>
            <a:ext cx="2945406" cy="497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699" tIns="45349" rIns="90699" bIns="45349" numCol="1" anchor="b" anchorCtr="0" compatLnSpc="1">
            <a:prstTxWarp prst="textNoShape">
              <a:avLst/>
            </a:prstTxWarp>
          </a:bodyPr>
          <a:lstStyle>
            <a:lvl1pPr defTabSz="906437"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4517" name="Rectangle 5">
            <a:extLst>
              <a:ext uri="{FF2B5EF4-FFF2-40B4-BE49-F238E27FC236}">
                <a16:creationId xmlns:a16="http://schemas.microsoft.com/office/drawing/2014/main" id="{1CBEFE30-A11B-4E7C-B3EF-649717B3C26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750" y="9427766"/>
            <a:ext cx="2945405" cy="497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699" tIns="45349" rIns="90699" bIns="45349" numCol="1" anchor="b" anchorCtr="0" compatLnSpc="1">
            <a:prstTxWarp prst="textNoShape">
              <a:avLst/>
            </a:prstTxWarp>
          </a:bodyPr>
          <a:lstStyle>
            <a:lvl1pPr algn="r" defTabSz="906437" eaLnBrk="1" hangingPunct="1">
              <a:defRPr sz="1200"/>
            </a:lvl1pPr>
          </a:lstStyle>
          <a:p>
            <a:pPr>
              <a:defRPr/>
            </a:pPr>
            <a:fld id="{9359E3BB-859B-4BA1-83AA-5204D986D5D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31D7DC7-6178-4FAA-95BE-1936326BA1C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406" cy="498872"/>
          </a:xfrm>
          <a:prstGeom prst="rect">
            <a:avLst/>
          </a:prstGeom>
          <a:noFill/>
          <a:ln>
            <a:noFill/>
          </a:ln>
        </p:spPr>
        <p:txBody>
          <a:bodyPr vert="horz" wrap="square" lIns="95551" tIns="47776" rIns="95551" bIns="47776" numCol="1" anchor="t" anchorCtr="0" compatLnSpc="1">
            <a:prstTxWarp prst="textNoShape">
              <a:avLst/>
            </a:prstTxWarp>
          </a:bodyPr>
          <a:lstStyle>
            <a:lvl1pPr defTabSz="955434" eaLnBrk="1" hangingPunct="1">
              <a:defRPr sz="13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FABF808-77A9-445D-831F-FBDF153416A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0750" y="0"/>
            <a:ext cx="2945405" cy="498872"/>
          </a:xfrm>
          <a:prstGeom prst="rect">
            <a:avLst/>
          </a:prstGeom>
          <a:noFill/>
          <a:ln>
            <a:noFill/>
          </a:ln>
        </p:spPr>
        <p:txBody>
          <a:bodyPr vert="horz" wrap="square" lIns="95551" tIns="47776" rIns="95551" bIns="47776" numCol="1" anchor="t" anchorCtr="0" compatLnSpc="1">
            <a:prstTxWarp prst="textNoShape">
              <a:avLst/>
            </a:prstTxWarp>
          </a:bodyPr>
          <a:lstStyle>
            <a:lvl1pPr algn="r" defTabSz="955434" eaLnBrk="1" hangingPunct="1">
              <a:defRPr sz="1300"/>
            </a:lvl1pPr>
          </a:lstStyle>
          <a:p>
            <a:pPr>
              <a:defRPr/>
            </a:pPr>
            <a:fld id="{33755854-D806-438C-920A-FAD45D4683F8}" type="datetimeFigureOut">
              <a:rPr lang="de-DE" altLang="de-DE"/>
              <a:pPr>
                <a:defRPr/>
              </a:pPr>
              <a:t>25.09.2025</a:t>
            </a:fld>
            <a:endParaRPr lang="de-DE" alt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1B31EB2B-BA45-4ED0-A40C-6B5A2802D9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94" tIns="44097" rIns="88194" bIns="44097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0BA40DD4-358B-4437-AC6D-F801E115F05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009" y="4777782"/>
            <a:ext cx="5439658" cy="3907834"/>
          </a:xfrm>
          <a:prstGeom prst="rect">
            <a:avLst/>
          </a:prstGeom>
          <a:noFill/>
          <a:ln>
            <a:noFill/>
          </a:ln>
        </p:spPr>
        <p:txBody>
          <a:bodyPr vert="horz" wrap="square" lIns="95551" tIns="47776" rIns="95551" bIns="477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ADA2135-8089-4B43-ADFA-7F0950972DB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7766"/>
            <a:ext cx="2945406" cy="498872"/>
          </a:xfrm>
          <a:prstGeom prst="rect">
            <a:avLst/>
          </a:prstGeom>
          <a:noFill/>
          <a:ln>
            <a:noFill/>
          </a:ln>
        </p:spPr>
        <p:txBody>
          <a:bodyPr vert="horz" wrap="square" lIns="95551" tIns="47776" rIns="95551" bIns="47776" numCol="1" anchor="b" anchorCtr="0" compatLnSpc="1">
            <a:prstTxWarp prst="textNoShape">
              <a:avLst/>
            </a:prstTxWarp>
          </a:bodyPr>
          <a:lstStyle>
            <a:lvl1pPr defTabSz="955434" eaLnBrk="1" hangingPunct="1">
              <a:defRPr sz="13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B82A315-AEB4-4B02-B8D7-A2E01EFC37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750" y="9427766"/>
            <a:ext cx="2945405" cy="498872"/>
          </a:xfrm>
          <a:prstGeom prst="rect">
            <a:avLst/>
          </a:prstGeom>
          <a:noFill/>
          <a:ln>
            <a:noFill/>
          </a:ln>
        </p:spPr>
        <p:txBody>
          <a:bodyPr vert="horz" wrap="square" lIns="95551" tIns="47776" rIns="95551" bIns="47776" numCol="1" anchor="b" anchorCtr="0" compatLnSpc="1">
            <a:prstTxWarp prst="textNoShape">
              <a:avLst/>
            </a:prstTxWarp>
          </a:bodyPr>
          <a:lstStyle>
            <a:lvl1pPr algn="r" defTabSz="955434" eaLnBrk="1" hangingPunct="1">
              <a:defRPr sz="1300"/>
            </a:lvl1pPr>
          </a:lstStyle>
          <a:p>
            <a:pPr>
              <a:defRPr/>
            </a:pPr>
            <a:fld id="{0E146D25-8BE0-40B4-91EF-7F24CB43ACE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bildplatzhalter 1">
            <a:extLst>
              <a:ext uri="{FF2B5EF4-FFF2-40B4-BE49-F238E27FC236}">
                <a16:creationId xmlns:a16="http://schemas.microsoft.com/office/drawing/2014/main" id="{E48D45A8-71E4-46FF-AAFA-C410474BCA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izenplatzhalter 2">
            <a:extLst>
              <a:ext uri="{FF2B5EF4-FFF2-40B4-BE49-F238E27FC236}">
                <a16:creationId xmlns:a16="http://schemas.microsoft.com/office/drawing/2014/main" id="{FAF633B2-CBBF-47DE-BDA9-F2BA65539D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DE" altLang="de-DE" sz="1700"/>
              <a:t>Begrüßung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sz="1700"/>
              <a:t>im Namen des Kinderschutzbundes …</a:t>
            </a:r>
          </a:p>
          <a:p>
            <a:pPr eaLnBrk="1" hangingPunct="1">
              <a:spcBef>
                <a:spcPct val="0"/>
              </a:spcBef>
            </a:pPr>
            <a:endParaRPr lang="de-DE" altLang="de-DE" sz="1700"/>
          </a:p>
          <a:p>
            <a:pPr eaLnBrk="1" hangingPunct="1">
              <a:spcBef>
                <a:spcPct val="0"/>
              </a:spcBef>
            </a:pPr>
            <a:r>
              <a:rPr lang="de-DE" altLang="de-DE" sz="1700"/>
              <a:t>Hinweis an die Hand geben, was aus Elternsicht bei Schulwahl wichtig ist.</a:t>
            </a:r>
          </a:p>
          <a:p>
            <a:pPr eaLnBrk="1" hangingPunct="1">
              <a:spcBef>
                <a:spcPct val="0"/>
              </a:spcBef>
            </a:pPr>
            <a:endParaRPr lang="de-DE" altLang="de-DE" sz="1700"/>
          </a:p>
          <a:p>
            <a:pPr eaLnBrk="1" hangingPunct="1">
              <a:spcBef>
                <a:spcPct val="0"/>
              </a:spcBef>
            </a:pPr>
            <a:r>
              <a:rPr lang="de-DE" altLang="de-DE" sz="1700"/>
              <a:t>Eltern müssen schon jetzt eine Entscheidung treffen, wohin die Reise gehen wird.</a:t>
            </a:r>
          </a:p>
          <a:p>
            <a:pPr eaLnBrk="1" hangingPunct="1">
              <a:spcBef>
                <a:spcPct val="0"/>
              </a:spcBef>
            </a:pPr>
            <a:endParaRPr lang="de-DE" altLang="de-DE" sz="1700"/>
          </a:p>
          <a:p>
            <a:pPr eaLnBrk="1" hangingPunct="1">
              <a:spcBef>
                <a:spcPct val="0"/>
              </a:spcBef>
            </a:pPr>
            <a:r>
              <a:rPr lang="de-DE" altLang="de-DE" sz="1700"/>
              <a:t>Bildungsexperten sind sich einig, dass das viel zu früh ist.</a:t>
            </a:r>
          </a:p>
          <a:p>
            <a:pPr eaLnBrk="1" hangingPunct="1">
              <a:spcBef>
                <a:spcPct val="0"/>
              </a:spcBef>
            </a:pPr>
            <a:endParaRPr lang="de-DE" altLang="de-DE" sz="1700"/>
          </a:p>
          <a:p>
            <a:pPr eaLnBrk="1" hangingPunct="1">
              <a:spcBef>
                <a:spcPct val="0"/>
              </a:spcBef>
            </a:pPr>
            <a:r>
              <a:rPr lang="de-DE" altLang="de-DE" sz="1700"/>
              <a:t>Kinder machen im letzten halben Jahr häufig großen Sprung in der Entwicklung.</a:t>
            </a:r>
          </a:p>
        </p:txBody>
      </p:sp>
      <p:sp>
        <p:nvSpPr>
          <p:cNvPr id="5124" name="Foliennummernplatzhalter 3">
            <a:extLst>
              <a:ext uri="{FF2B5EF4-FFF2-40B4-BE49-F238E27FC236}">
                <a16:creationId xmlns:a16="http://schemas.microsoft.com/office/drawing/2014/main" id="{61608471-03AF-4B51-93C3-6E49F60039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290" indent="-298574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824" indent="-240390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2009" indent="-238858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9726" indent="-238858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0695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1665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2634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3603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069FEEE-003A-4FFC-A4E1-03B11D3DD10E}" type="slidenum">
              <a:rPr lang="de-DE" altLang="de-DE" smtClean="0"/>
              <a:pPr/>
              <a:t>1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>
            <a:extLst>
              <a:ext uri="{FF2B5EF4-FFF2-40B4-BE49-F238E27FC236}">
                <a16:creationId xmlns:a16="http://schemas.microsoft.com/office/drawing/2014/main" id="{86E0B899-A312-4EEC-A010-C405750D3B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izenplatzhalter 2">
            <a:extLst>
              <a:ext uri="{FF2B5EF4-FFF2-40B4-BE49-F238E27FC236}">
                <a16:creationId xmlns:a16="http://schemas.microsoft.com/office/drawing/2014/main" id="{2D3F7522-2844-4774-B938-2A94B50690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23556" name="Foliennummernplatzhalter 3">
            <a:extLst>
              <a:ext uri="{FF2B5EF4-FFF2-40B4-BE49-F238E27FC236}">
                <a16:creationId xmlns:a16="http://schemas.microsoft.com/office/drawing/2014/main" id="{8C927E11-A28B-4F11-9727-5297AAB148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290" indent="-298574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824" indent="-240390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2009" indent="-238858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9726" indent="-238858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0695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1665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2634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3603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D720C3A-3CF4-4250-970E-F17637BD997B}" type="slidenum">
              <a:rPr lang="de-DE" altLang="de-DE" smtClean="0"/>
              <a:pPr/>
              <a:t>10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>
            <a:extLst>
              <a:ext uri="{FF2B5EF4-FFF2-40B4-BE49-F238E27FC236}">
                <a16:creationId xmlns:a16="http://schemas.microsoft.com/office/drawing/2014/main" id="{A78E86F5-6EAA-4C7E-B346-0E64488B5A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izenplatzhalter 2">
            <a:extLst>
              <a:ext uri="{FF2B5EF4-FFF2-40B4-BE49-F238E27FC236}">
                <a16:creationId xmlns:a16="http://schemas.microsoft.com/office/drawing/2014/main" id="{A1D55228-C3EF-4371-8BE3-046FDAC7A3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65364" indent="-165364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de-DE" altLang="de-DE"/>
          </a:p>
        </p:txBody>
      </p:sp>
      <p:sp>
        <p:nvSpPr>
          <p:cNvPr id="25604" name="Foliennummernplatzhalter 3">
            <a:extLst>
              <a:ext uri="{FF2B5EF4-FFF2-40B4-BE49-F238E27FC236}">
                <a16:creationId xmlns:a16="http://schemas.microsoft.com/office/drawing/2014/main" id="{8066AEB5-BCA4-47E8-89CA-267C69D050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290" indent="-298574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824" indent="-240390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2009" indent="-238858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9726" indent="-238858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0695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1665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2634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3603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5230857-AAF7-461A-8F7C-5003AE087F78}" type="slidenum">
              <a:rPr lang="de-DE" altLang="de-DE" smtClean="0"/>
              <a:pPr/>
              <a:t>11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>
            <a:extLst>
              <a:ext uri="{FF2B5EF4-FFF2-40B4-BE49-F238E27FC236}">
                <a16:creationId xmlns:a16="http://schemas.microsoft.com/office/drawing/2014/main" id="{C1762C4A-0B12-472A-98EB-15E515CD25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izenplatzhalter 2">
            <a:extLst>
              <a:ext uri="{FF2B5EF4-FFF2-40B4-BE49-F238E27FC236}">
                <a16:creationId xmlns:a16="http://schemas.microsoft.com/office/drawing/2014/main" id="{DDB15665-6074-436B-ACBF-E5EEDEA077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65364" indent="-165364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de-DE" altLang="de-DE"/>
          </a:p>
        </p:txBody>
      </p:sp>
      <p:sp>
        <p:nvSpPr>
          <p:cNvPr id="27652" name="Foliennummernplatzhalter 3">
            <a:extLst>
              <a:ext uri="{FF2B5EF4-FFF2-40B4-BE49-F238E27FC236}">
                <a16:creationId xmlns:a16="http://schemas.microsoft.com/office/drawing/2014/main" id="{8AE096C4-D939-4751-8A09-924F9A12A3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290" indent="-298574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824" indent="-240390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2009" indent="-238858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9726" indent="-238858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0695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1665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2634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3603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40748B9-6E4E-4092-9DB5-63A0E6A5E82A}" type="slidenum">
              <a:rPr lang="de-DE" altLang="de-DE" smtClean="0"/>
              <a:pPr/>
              <a:t>12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>
            <a:extLst>
              <a:ext uri="{FF2B5EF4-FFF2-40B4-BE49-F238E27FC236}">
                <a16:creationId xmlns:a16="http://schemas.microsoft.com/office/drawing/2014/main" id="{F6EBBAF2-C148-4EB7-B7BD-AD2126984F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izenplatzhalter 2">
            <a:extLst>
              <a:ext uri="{FF2B5EF4-FFF2-40B4-BE49-F238E27FC236}">
                <a16:creationId xmlns:a16="http://schemas.microsoft.com/office/drawing/2014/main" id="{7D139132-D5D2-42C0-92B3-CC68F0F1D2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65364" indent="-165364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de-DE" altLang="de-DE"/>
          </a:p>
        </p:txBody>
      </p:sp>
      <p:sp>
        <p:nvSpPr>
          <p:cNvPr id="29700" name="Foliennummernplatzhalter 3">
            <a:extLst>
              <a:ext uri="{FF2B5EF4-FFF2-40B4-BE49-F238E27FC236}">
                <a16:creationId xmlns:a16="http://schemas.microsoft.com/office/drawing/2014/main" id="{A37917DA-DA24-44C3-855D-2D05624E38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290" indent="-298574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824" indent="-240390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2009" indent="-238858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9726" indent="-238858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0695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1665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2634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3603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8C3F176-7492-4194-8715-2BCE8C933B3B}" type="slidenum">
              <a:rPr lang="de-DE" altLang="de-DE" smtClean="0"/>
              <a:pPr/>
              <a:t>13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>
            <a:extLst>
              <a:ext uri="{FF2B5EF4-FFF2-40B4-BE49-F238E27FC236}">
                <a16:creationId xmlns:a16="http://schemas.microsoft.com/office/drawing/2014/main" id="{930764F2-AAF7-49D3-89B5-094FD86564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izenplatzhalter 2">
            <a:extLst>
              <a:ext uri="{FF2B5EF4-FFF2-40B4-BE49-F238E27FC236}">
                <a16:creationId xmlns:a16="http://schemas.microsoft.com/office/drawing/2014/main" id="{28000332-E38E-4D2B-8E1D-FFA12D0A16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65364" indent="-165364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de-DE" altLang="de-DE"/>
          </a:p>
        </p:txBody>
      </p:sp>
      <p:sp>
        <p:nvSpPr>
          <p:cNvPr id="31748" name="Foliennummernplatzhalter 3">
            <a:extLst>
              <a:ext uri="{FF2B5EF4-FFF2-40B4-BE49-F238E27FC236}">
                <a16:creationId xmlns:a16="http://schemas.microsoft.com/office/drawing/2014/main" id="{351FE107-DD1F-4C90-BE45-23B24F0FA6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290" indent="-298574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824" indent="-240390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2009" indent="-238858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9726" indent="-238858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0695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1665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2634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3603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9927529-B8C5-4675-AE64-67872012E943}" type="slidenum">
              <a:rPr lang="de-DE" altLang="de-DE" smtClean="0"/>
              <a:pPr/>
              <a:t>14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>
            <a:extLst>
              <a:ext uri="{FF2B5EF4-FFF2-40B4-BE49-F238E27FC236}">
                <a16:creationId xmlns:a16="http://schemas.microsoft.com/office/drawing/2014/main" id="{6F73BDEE-E3C1-4E67-AA27-40EE9E110F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izenplatzhalter 2">
            <a:extLst>
              <a:ext uri="{FF2B5EF4-FFF2-40B4-BE49-F238E27FC236}">
                <a16:creationId xmlns:a16="http://schemas.microsoft.com/office/drawing/2014/main" id="{DD72E999-1F7D-4F2E-8C98-561C4B34A6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33796" name="Foliennummernplatzhalter 3">
            <a:extLst>
              <a:ext uri="{FF2B5EF4-FFF2-40B4-BE49-F238E27FC236}">
                <a16:creationId xmlns:a16="http://schemas.microsoft.com/office/drawing/2014/main" id="{B50AA088-8098-46C6-9D81-F166BF4297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290" indent="-298574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824" indent="-240390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2009" indent="-238858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9726" indent="-238858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0695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1665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2634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3603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269947F-FEA9-41AA-AFAC-E4C9C13558C2}" type="slidenum">
              <a:rPr lang="de-DE" altLang="de-DE" smtClean="0"/>
              <a:pPr/>
              <a:t>15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bildplatzhalter 1">
            <a:extLst>
              <a:ext uri="{FF2B5EF4-FFF2-40B4-BE49-F238E27FC236}">
                <a16:creationId xmlns:a16="http://schemas.microsoft.com/office/drawing/2014/main" id="{A00A17D3-A475-40DC-A4BC-52A66A19BA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izenplatzhalter 2">
            <a:extLst>
              <a:ext uri="{FF2B5EF4-FFF2-40B4-BE49-F238E27FC236}">
                <a16:creationId xmlns:a16="http://schemas.microsoft.com/office/drawing/2014/main" id="{82CA5F14-4D8A-4E83-8D91-E576069E52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65364" indent="-165364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de-DE" altLang="de-DE"/>
          </a:p>
        </p:txBody>
      </p:sp>
      <p:sp>
        <p:nvSpPr>
          <p:cNvPr id="35844" name="Foliennummernplatzhalter 3">
            <a:extLst>
              <a:ext uri="{FF2B5EF4-FFF2-40B4-BE49-F238E27FC236}">
                <a16:creationId xmlns:a16="http://schemas.microsoft.com/office/drawing/2014/main" id="{B38CDE3F-FB36-47EB-B539-65DDCB40B7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290" indent="-298574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824" indent="-240390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2009" indent="-238858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9726" indent="-238858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0695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1665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2634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3603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266E2F8-AE63-4FF6-A302-0909B7F986BA}" type="slidenum">
              <a:rPr lang="de-DE" altLang="de-DE" smtClean="0"/>
              <a:pPr/>
              <a:t>16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FB8C9593-2BB2-433F-8950-5409F8611C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99F6FC82-8AAE-48EE-921E-86FD51E8D9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>
            <a:extLst>
              <a:ext uri="{FF2B5EF4-FFF2-40B4-BE49-F238E27FC236}">
                <a16:creationId xmlns:a16="http://schemas.microsoft.com/office/drawing/2014/main" id="{F287D7F1-A86E-4BB5-95C7-F16A10D746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izenplatzhalter 2">
            <a:extLst>
              <a:ext uri="{FF2B5EF4-FFF2-40B4-BE49-F238E27FC236}">
                <a16:creationId xmlns:a16="http://schemas.microsoft.com/office/drawing/2014/main" id="{A24D4413-56CF-4930-96A6-29B6756E6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65364" indent="-165364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de-DE" altLang="de-DE"/>
          </a:p>
        </p:txBody>
      </p:sp>
      <p:sp>
        <p:nvSpPr>
          <p:cNvPr id="39940" name="Foliennummernplatzhalter 3">
            <a:extLst>
              <a:ext uri="{FF2B5EF4-FFF2-40B4-BE49-F238E27FC236}">
                <a16:creationId xmlns:a16="http://schemas.microsoft.com/office/drawing/2014/main" id="{86F03187-0E7A-473A-9606-94D494FB35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290" indent="-298574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824" indent="-240390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2009" indent="-238858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9726" indent="-238858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0695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1665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2634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3603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DFE9E34-B642-4A44-89FE-CB97E737BDA9}" type="slidenum">
              <a:rPr lang="de-DE" altLang="de-DE" smtClean="0"/>
              <a:pPr/>
              <a:t>19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bildplatzhalter 1">
            <a:extLst>
              <a:ext uri="{FF2B5EF4-FFF2-40B4-BE49-F238E27FC236}">
                <a16:creationId xmlns:a16="http://schemas.microsoft.com/office/drawing/2014/main" id="{15E86B99-3CB9-4084-BA29-C08CE23564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izenplatzhalter 2">
            <a:extLst>
              <a:ext uri="{FF2B5EF4-FFF2-40B4-BE49-F238E27FC236}">
                <a16:creationId xmlns:a16="http://schemas.microsoft.com/office/drawing/2014/main" id="{8C025DE2-E04E-445C-AD72-AC229E8714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65364" indent="-165364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de-DE" altLang="de-DE"/>
          </a:p>
        </p:txBody>
      </p:sp>
      <p:sp>
        <p:nvSpPr>
          <p:cNvPr id="41988" name="Foliennummernplatzhalter 3">
            <a:extLst>
              <a:ext uri="{FF2B5EF4-FFF2-40B4-BE49-F238E27FC236}">
                <a16:creationId xmlns:a16="http://schemas.microsoft.com/office/drawing/2014/main" id="{9C4C7BF6-E1F1-48EE-A458-36342DCF9D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290" indent="-298574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824" indent="-240390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2009" indent="-238858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9726" indent="-238858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0695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1665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2634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3603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E1EC745-3888-4A57-8E1D-8DDE201D3384}" type="slidenum">
              <a:rPr lang="de-DE" altLang="de-DE" smtClean="0"/>
              <a:pPr/>
              <a:t>20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4EB9157-87F5-4A20-AEB0-ED2E90F04A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DB932D5-DDAE-4301-8F19-31DC93C748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>
            <a:extLst>
              <a:ext uri="{FF2B5EF4-FFF2-40B4-BE49-F238E27FC236}">
                <a16:creationId xmlns:a16="http://schemas.microsoft.com/office/drawing/2014/main" id="{6C89BAED-7942-4A23-B3E4-1B2B43C438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izenplatzhalter 2">
            <a:extLst>
              <a:ext uri="{FF2B5EF4-FFF2-40B4-BE49-F238E27FC236}">
                <a16:creationId xmlns:a16="http://schemas.microsoft.com/office/drawing/2014/main" id="{69022D44-F139-418C-8166-438FAE1D87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65364" indent="-165364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de-DE" altLang="de-DE"/>
          </a:p>
        </p:txBody>
      </p:sp>
      <p:sp>
        <p:nvSpPr>
          <p:cNvPr id="44036" name="Foliennummernplatzhalter 3">
            <a:extLst>
              <a:ext uri="{FF2B5EF4-FFF2-40B4-BE49-F238E27FC236}">
                <a16:creationId xmlns:a16="http://schemas.microsoft.com/office/drawing/2014/main" id="{2228A6F4-A185-41F6-9A98-DA1EC810DE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290" indent="-298574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824" indent="-240390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2009" indent="-238858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9726" indent="-238858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0695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1665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2634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3603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9755252-EA5E-4FC7-9AF4-26FAEC9EA727}" type="slidenum">
              <a:rPr lang="de-DE" altLang="de-DE" smtClean="0"/>
              <a:pPr/>
              <a:t>21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lienbildplatzhalter 1">
            <a:extLst>
              <a:ext uri="{FF2B5EF4-FFF2-40B4-BE49-F238E27FC236}">
                <a16:creationId xmlns:a16="http://schemas.microsoft.com/office/drawing/2014/main" id="{31CFEB03-D534-499D-B5C8-89FD2F7CE2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izenplatzhalter 2">
            <a:extLst>
              <a:ext uri="{FF2B5EF4-FFF2-40B4-BE49-F238E27FC236}">
                <a16:creationId xmlns:a16="http://schemas.microsoft.com/office/drawing/2014/main" id="{510C9537-EE61-4034-B1A0-837E6C0D93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46084" name="Foliennummernplatzhalter 3">
            <a:extLst>
              <a:ext uri="{FF2B5EF4-FFF2-40B4-BE49-F238E27FC236}">
                <a16:creationId xmlns:a16="http://schemas.microsoft.com/office/drawing/2014/main" id="{D4C60907-1D79-4E28-94DD-261EA33C56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290" indent="-298574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824" indent="-240390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2009" indent="-238858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9726" indent="-238858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0695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1665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2634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3603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F6405A5-8224-4E36-88CD-C931F0A95A89}" type="slidenum">
              <a:rPr lang="de-DE" altLang="de-DE" smtClean="0"/>
              <a:pPr/>
              <a:t>22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lienbildplatzhalter 1">
            <a:extLst>
              <a:ext uri="{FF2B5EF4-FFF2-40B4-BE49-F238E27FC236}">
                <a16:creationId xmlns:a16="http://schemas.microsoft.com/office/drawing/2014/main" id="{DE7987B8-4AAA-4DC6-8C65-B68B5B07D4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izenplatzhalter 2">
            <a:extLst>
              <a:ext uri="{FF2B5EF4-FFF2-40B4-BE49-F238E27FC236}">
                <a16:creationId xmlns:a16="http://schemas.microsoft.com/office/drawing/2014/main" id="{3C984886-A729-4A38-B215-8E58C04726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65364" indent="-165364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de-DE" altLang="de-DE"/>
          </a:p>
        </p:txBody>
      </p:sp>
      <p:sp>
        <p:nvSpPr>
          <p:cNvPr id="50180" name="Foliennummernplatzhalter 3">
            <a:extLst>
              <a:ext uri="{FF2B5EF4-FFF2-40B4-BE49-F238E27FC236}">
                <a16:creationId xmlns:a16="http://schemas.microsoft.com/office/drawing/2014/main" id="{BEE2495D-AE70-4FFC-AEA7-1A341FDFAA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290" indent="-298574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824" indent="-240390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2009" indent="-238858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9726" indent="-238858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0695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1665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2634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3603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0C7410C-BEAB-4DB1-A038-E0CC5F68BA79}" type="slidenum">
              <a:rPr lang="de-DE" altLang="de-DE" smtClean="0"/>
              <a:pPr/>
              <a:t>23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lienbildplatzhalter 1">
            <a:extLst>
              <a:ext uri="{FF2B5EF4-FFF2-40B4-BE49-F238E27FC236}">
                <a16:creationId xmlns:a16="http://schemas.microsoft.com/office/drawing/2014/main" id="{DE7987B8-4AAA-4DC6-8C65-B68B5B07D4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izenplatzhalter 2">
            <a:extLst>
              <a:ext uri="{FF2B5EF4-FFF2-40B4-BE49-F238E27FC236}">
                <a16:creationId xmlns:a16="http://schemas.microsoft.com/office/drawing/2014/main" id="{3C984886-A729-4A38-B215-8E58C04726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65364" indent="-165364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de-DE" altLang="de-DE"/>
          </a:p>
        </p:txBody>
      </p:sp>
      <p:sp>
        <p:nvSpPr>
          <p:cNvPr id="50180" name="Foliennummernplatzhalter 3">
            <a:extLst>
              <a:ext uri="{FF2B5EF4-FFF2-40B4-BE49-F238E27FC236}">
                <a16:creationId xmlns:a16="http://schemas.microsoft.com/office/drawing/2014/main" id="{BEE2495D-AE70-4FFC-AEA7-1A341FDFAA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290" indent="-298574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824" indent="-240390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2009" indent="-238858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9726" indent="-238858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0695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1665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2634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3603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0C7410C-BEAB-4DB1-A038-E0CC5F68BA79}" type="slidenum">
              <a:rPr lang="de-DE" altLang="de-DE" smtClean="0"/>
              <a:pPr/>
              <a:t>24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048761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lienbildplatzhalter 1">
            <a:extLst>
              <a:ext uri="{FF2B5EF4-FFF2-40B4-BE49-F238E27FC236}">
                <a16:creationId xmlns:a16="http://schemas.microsoft.com/office/drawing/2014/main" id="{2D8CF931-B352-46FE-9E7F-9C7C9011A3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izenplatzhalter 2">
            <a:extLst>
              <a:ext uri="{FF2B5EF4-FFF2-40B4-BE49-F238E27FC236}">
                <a16:creationId xmlns:a16="http://schemas.microsoft.com/office/drawing/2014/main" id="{11D40E3A-39DA-4497-93A7-F41AE8FDCC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65364" indent="-165364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de-DE" altLang="de-DE"/>
          </a:p>
        </p:txBody>
      </p:sp>
      <p:sp>
        <p:nvSpPr>
          <p:cNvPr id="56324" name="Foliennummernplatzhalter 3">
            <a:extLst>
              <a:ext uri="{FF2B5EF4-FFF2-40B4-BE49-F238E27FC236}">
                <a16:creationId xmlns:a16="http://schemas.microsoft.com/office/drawing/2014/main" id="{60ABFC42-1976-4339-ADC8-0E14022995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290" indent="-298574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824" indent="-240390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2009" indent="-238858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9726" indent="-238858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0695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1665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2634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3603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44A723E-5EB4-49CB-BD84-8F5F9A8C7E94}" type="slidenum">
              <a:rPr lang="de-DE" altLang="de-DE" smtClean="0"/>
              <a:pPr/>
              <a:t>25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lienbildplatzhalter 1">
            <a:extLst>
              <a:ext uri="{FF2B5EF4-FFF2-40B4-BE49-F238E27FC236}">
                <a16:creationId xmlns:a16="http://schemas.microsoft.com/office/drawing/2014/main" id="{D2BF9087-FC48-42D7-9968-C876D31E58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izenplatzhalter 2">
            <a:extLst>
              <a:ext uri="{FF2B5EF4-FFF2-40B4-BE49-F238E27FC236}">
                <a16:creationId xmlns:a16="http://schemas.microsoft.com/office/drawing/2014/main" id="{6BFA6F43-80D2-438A-8535-F333FFC3F6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65364" indent="-165364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de-DE" altLang="de-DE"/>
          </a:p>
        </p:txBody>
      </p:sp>
      <p:sp>
        <p:nvSpPr>
          <p:cNvPr id="52228" name="Foliennummernplatzhalter 3">
            <a:extLst>
              <a:ext uri="{FF2B5EF4-FFF2-40B4-BE49-F238E27FC236}">
                <a16:creationId xmlns:a16="http://schemas.microsoft.com/office/drawing/2014/main" id="{7E2810FB-92C7-4317-ADAD-75410B14CD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290" indent="-298574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824" indent="-240390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2009" indent="-238858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9726" indent="-238858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0695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1665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2634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3603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602CBF6-D1F2-4EC1-B6EE-6E35BBCCCFC4}" type="slidenum">
              <a:rPr lang="de-DE" altLang="de-DE" smtClean="0"/>
              <a:pPr/>
              <a:t>27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38B324D2-C426-4D2F-BDD7-F53E7C3C85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852064A2-6A98-4C86-B809-7DD6512D4E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93FF410C-ADA6-4C4B-B5E0-0BAE2CF38C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0C4FF9C0-321B-41D4-B004-C7E2BEB1F7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lienbildplatzhalter 1">
            <a:extLst>
              <a:ext uri="{FF2B5EF4-FFF2-40B4-BE49-F238E27FC236}">
                <a16:creationId xmlns:a16="http://schemas.microsoft.com/office/drawing/2014/main" id="{27E323C7-7234-43B3-AC4E-18FB7599DC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izenplatzhalter 2">
            <a:extLst>
              <a:ext uri="{FF2B5EF4-FFF2-40B4-BE49-F238E27FC236}">
                <a16:creationId xmlns:a16="http://schemas.microsoft.com/office/drawing/2014/main" id="{2C4BC7B8-7E12-4AED-8A2A-83E7C2ABFE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sz="1700"/>
          </a:p>
        </p:txBody>
      </p:sp>
      <p:sp>
        <p:nvSpPr>
          <p:cNvPr id="62468" name="Foliennummernplatzhalter 3">
            <a:extLst>
              <a:ext uri="{FF2B5EF4-FFF2-40B4-BE49-F238E27FC236}">
                <a16:creationId xmlns:a16="http://schemas.microsoft.com/office/drawing/2014/main" id="{99864FAD-8842-47C3-808F-D2148A25108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0750" y="9427766"/>
            <a:ext cx="2945405" cy="49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51" tIns="47776" rIns="95551" bIns="47776" anchor="b"/>
          <a:lstStyle>
            <a:lvl1pPr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9838" indent="-249238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8A0C501D-C331-4500-82B6-AAE7DCBA838B}" type="slidenum">
              <a:rPr lang="de-DE" altLang="de-DE" sz="1300"/>
              <a:pPr algn="r" eaLnBrk="1" hangingPunct="1"/>
              <a:t>31</a:t>
            </a:fld>
            <a:endParaRPr lang="de-DE" altLang="de-DE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5AE935A6-8B95-4CF4-B061-56F3A671B9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izenplatzhalter 2">
            <a:extLst>
              <a:ext uri="{FF2B5EF4-FFF2-40B4-BE49-F238E27FC236}">
                <a16:creationId xmlns:a16="http://schemas.microsoft.com/office/drawing/2014/main" id="{471CF36C-C00D-4B04-9AD5-732B4B46FC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sz="1700"/>
          </a:p>
        </p:txBody>
      </p:sp>
      <p:sp>
        <p:nvSpPr>
          <p:cNvPr id="9220" name="Foliennummernplatzhalter 3">
            <a:extLst>
              <a:ext uri="{FF2B5EF4-FFF2-40B4-BE49-F238E27FC236}">
                <a16:creationId xmlns:a16="http://schemas.microsoft.com/office/drawing/2014/main" id="{4D84F1B7-76FA-4401-9C73-03ABB81D92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290" indent="-298574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824" indent="-240390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2009" indent="-238858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9726" indent="-238858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0695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1665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2634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3603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90D9C5A-D9C3-433C-9BB1-7A3C9313B6AC}" type="slidenum">
              <a:rPr lang="de-DE" altLang="de-DE" smtClean="0"/>
              <a:pPr/>
              <a:t>3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9844A31-1BE9-4D58-90C4-7EFBA998E4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EE529C6F-6BB2-4644-8023-7271E9B31E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149115F-6F07-4478-8E36-C7D94D6CA9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00B9790-9C76-481B-8272-4C935C8CBC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67D9870-FFA1-4EF7-8BE9-7B74B45AAD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150C14FA-7E36-478D-8A99-C42404DC7D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FE13151-1002-42EC-BF9A-BC10A1AB2D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7C03D6B-8794-47CF-A3DC-012DF3C638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37DA96A-CEA3-40BE-9ED7-C1B5675836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23AC96E-B4F3-431D-A1F8-7A2FD406F6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>
            <a:extLst>
              <a:ext uri="{FF2B5EF4-FFF2-40B4-BE49-F238E27FC236}">
                <a16:creationId xmlns:a16="http://schemas.microsoft.com/office/drawing/2014/main" id="{92D9B878-2959-4628-A98E-6BB44EBBBC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izenplatzhalter 2">
            <a:extLst>
              <a:ext uri="{FF2B5EF4-FFF2-40B4-BE49-F238E27FC236}">
                <a16:creationId xmlns:a16="http://schemas.microsoft.com/office/drawing/2014/main" id="{3756F00F-244E-453C-AB71-03D9E22D4F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21508" name="Foliennummernplatzhalter 3">
            <a:extLst>
              <a:ext uri="{FF2B5EF4-FFF2-40B4-BE49-F238E27FC236}">
                <a16:creationId xmlns:a16="http://schemas.microsoft.com/office/drawing/2014/main" id="{E97B9E77-F2ED-4C2F-BF60-C8F7597AF0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290" indent="-298574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824" indent="-240390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2009" indent="-238858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9726" indent="-238858" defTabSz="955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0695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1665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2634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3603" indent="-238858" defTabSz="955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83445BF-1AE6-4E4C-8F93-136951227D5F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95B397-ADDF-417C-9FEA-C6072B21C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14D6A-EFB3-4DD2-9FDB-3E8C1973FF81}" type="datetime1">
              <a:rPr lang="de-DE"/>
              <a:pPr>
                <a:defRPr/>
              </a:pPr>
              <a:t>25.09.2025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DA3D0F-4B21-489E-A501-3A1FC785E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3B99C6-2DE9-4A68-9E5B-4A84D4C0E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7337A-1473-49BA-BCF3-5013FE7EEF8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0775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7D1312-B062-4E10-9489-EE07CEAED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D244C-B69E-4CCF-BD79-08D30158EAB6}" type="datetime1">
              <a:rPr lang="de-DE"/>
              <a:pPr>
                <a:defRPr/>
              </a:pPr>
              <a:t>25.09.2025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C470A44-EE91-4D25-B147-DB3995A47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9396FB-73EF-443C-B7FA-5F39208CF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43380-A7EC-4FDF-8AE5-7DDEC1ACD9E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79186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8C863F3-FB0D-4152-A426-42717D447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0284F-1741-4A22-8B3C-4A965FFC7B7D}" type="datetime1">
              <a:rPr lang="de-DE"/>
              <a:pPr>
                <a:defRPr/>
              </a:pPr>
              <a:t>25.09.2025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AD0167-858F-4281-A3A1-5DB502571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F6A5FF-ADE4-4FA4-8D05-EB312D34B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6B523-FC36-464D-9657-87977018B5F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31986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2116BE-17A0-4E8C-8C37-E127201D7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8E196-86DC-4520-9736-18EA6D525E9F}" type="datetime1">
              <a:rPr lang="de-DE"/>
              <a:pPr>
                <a:defRPr/>
              </a:pPr>
              <a:t>25.09.2025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180D4A-CBFC-44FE-8796-C0D26FF0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44CAF6-2573-4312-956E-8E52E89BD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B2E9D-7A59-4F64-B12D-65A102AC203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76305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77489DE-4196-4963-8ED2-ED184652A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11781-DB88-4159-8154-58E4CA80FFF8}" type="datetime1">
              <a:rPr lang="de-DE"/>
              <a:pPr>
                <a:defRPr/>
              </a:pPr>
              <a:t>25.09.2025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F1B43B-40CA-4C06-88EE-9E2FFE3CE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FFF7177-9902-4E67-8DF3-DC7185776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84163-E669-4497-A6D2-CF67D9217B7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36403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100A96DF-52FA-48A6-9010-99ABC07BF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AD018-7043-4B25-9326-25B8E7B694B7}" type="datetime1">
              <a:rPr lang="de-DE"/>
              <a:pPr>
                <a:defRPr/>
              </a:pPr>
              <a:t>25.09.2025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0F605EB7-C312-430C-9713-0D2F4BDB8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E3D94F8E-6F7E-48E9-A2DC-77028F030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0B9A4-B353-45AF-8F15-C5AC4A42FC9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797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E8542657-B3F9-4193-AE40-8C10A99EF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8CA42-717F-4615-B3EC-5DFF498B794E}" type="datetime1">
              <a:rPr lang="de-DE"/>
              <a:pPr>
                <a:defRPr/>
              </a:pPr>
              <a:t>25.09.2025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B6778D17-24F6-4ED9-B48F-14B6250D9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1B8CB817-CCB0-4272-9B51-3F237449D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40128-E121-46E5-A204-38754860CA4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7956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49AB5B82-BDF8-4F84-8B76-5628BC8F3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75DFF-2A4F-4642-B198-FA08AC6AC41E}" type="datetime1">
              <a:rPr lang="de-DE"/>
              <a:pPr>
                <a:defRPr/>
              </a:pPr>
              <a:t>25.09.2025</a:t>
            </a:fld>
            <a:endParaRPr 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7E5A3F29-164E-49FA-9AF2-BD6AAD41F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723492C7-5E2C-4DEA-96CB-316612448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EDD0D-03E1-4E2D-822B-96B0B3FCA4E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84340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D4225C56-18A6-47F7-9C9C-865B768F8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DE1E0-F726-4A16-9B9A-36745FBA516E}" type="datetime1">
              <a:rPr lang="de-DE"/>
              <a:pPr>
                <a:defRPr/>
              </a:pPr>
              <a:t>25.09.2025</a:t>
            </a:fld>
            <a:endParaRPr 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FD1A1772-2997-4CB4-8B65-06DEC1A0D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EBED57A6-8105-4C91-8DD1-C011D8E2E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97AC0-1A8A-450B-9F9E-B25826EE737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68964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9D49B05B-8506-469B-A8F5-530D5D115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2661A-2614-4465-9B97-1CA78BEC7E13}" type="datetime1">
              <a:rPr lang="de-DE"/>
              <a:pPr>
                <a:defRPr/>
              </a:pPr>
              <a:t>25.09.2025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936B5126-7F09-43F0-9D4B-EE9A83994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85D2C61E-BA57-4F08-A1CB-61A084151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E8E4-200B-4B36-8984-4CFD94A50DF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56924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11642A1-CB6E-4839-BDA4-5823EBC62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9CD5C-EBE2-481C-9924-C5E9D8595435}" type="datetime1">
              <a:rPr lang="de-DE"/>
              <a:pPr>
                <a:defRPr/>
              </a:pPr>
              <a:t>25.09.2025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4DF57E16-3E45-4C8A-B9BA-0DD15280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29B54C00-0BCB-4527-A1AA-3D122B439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2E86E-ED4A-40A3-BA10-50D1265F4F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71294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>
            <a:extLst>
              <a:ext uri="{FF2B5EF4-FFF2-40B4-BE49-F238E27FC236}">
                <a16:creationId xmlns:a16="http://schemas.microsoft.com/office/drawing/2014/main" id="{0FF7D0A3-B758-473F-AE94-D4AE7F4E1E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1027" name="Textplatzhalter 2">
            <a:extLst>
              <a:ext uri="{FF2B5EF4-FFF2-40B4-BE49-F238E27FC236}">
                <a16:creationId xmlns:a16="http://schemas.microsoft.com/office/drawing/2014/main" id="{64AFFC76-64F8-4F58-B1F3-E196ED23DE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B33017B-F3A9-434E-B633-EE3904F51E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5E1C17-6F7D-4F60-9230-CD88043749BC}" type="datetime1">
              <a:rPr lang="de-DE"/>
              <a:pPr>
                <a:defRPr/>
              </a:pPr>
              <a:t>25.09.2025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23C298-26D8-4024-8C79-A71C40325E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0EF258-3A6D-4F21-A373-5A813654F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31D5DCC-E2C4-4ADC-94EC-A2A5C308643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keelternstarkekinder.de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511A9C-B48D-4604-83D6-0F1634A35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7975" y="1135063"/>
            <a:ext cx="9144000" cy="2387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Die beste Schule</a:t>
            </a:r>
            <a:br>
              <a:rPr lang="de-DE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für mein Kind!</a:t>
            </a:r>
          </a:p>
        </p:txBody>
      </p:sp>
      <p:sp>
        <p:nvSpPr>
          <p:cNvPr id="4099" name="Untertitel 2">
            <a:extLst>
              <a:ext uri="{FF2B5EF4-FFF2-40B4-BE49-F238E27FC236}">
                <a16:creationId xmlns:a16="http://schemas.microsoft.com/office/drawing/2014/main" id="{30CE2AC9-5799-492F-90D3-FAA1F1964AA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632200"/>
            <a:ext cx="9144000" cy="21034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altLang="de-DE" sz="3200">
                <a:solidFill>
                  <a:srgbClr val="2F5597"/>
                </a:solidFill>
              </a:rPr>
              <a:t>Hilfestellung zur Schulwahl</a:t>
            </a:r>
          </a:p>
          <a:p>
            <a:pPr eaLnBrk="1" hangingPunct="1">
              <a:lnSpc>
                <a:spcPct val="80000"/>
              </a:lnSpc>
            </a:pPr>
            <a:r>
              <a:rPr lang="de-DE" altLang="de-DE" sz="3200">
                <a:solidFill>
                  <a:srgbClr val="2F5597"/>
                </a:solidFill>
              </a:rPr>
              <a:t>nach der Grundschule</a:t>
            </a:r>
          </a:p>
          <a:p>
            <a:pPr eaLnBrk="1" hangingPunct="1">
              <a:lnSpc>
                <a:spcPct val="80000"/>
              </a:lnSpc>
            </a:pPr>
            <a:endParaRPr lang="de-DE" altLang="de-DE" sz="2800" b="1">
              <a:solidFill>
                <a:srgbClr val="2F5597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de-DE" altLang="de-DE" sz="2800" b="1">
                <a:solidFill>
                  <a:srgbClr val="2F5597"/>
                </a:solidFill>
              </a:rPr>
              <a:t>Herzlich Willkommen! </a:t>
            </a:r>
            <a:r>
              <a:rPr lang="de-DE" altLang="de-DE" sz="2800" b="1">
                <a:solidFill>
                  <a:srgbClr val="2F5597"/>
                </a:solidFill>
                <a:sym typeface="Wingdings" panose="05000000000000000000" pitchFamily="2" charset="2"/>
              </a:rPr>
              <a:t></a:t>
            </a:r>
            <a:endParaRPr lang="de-DE" altLang="de-DE" sz="2800" b="1">
              <a:solidFill>
                <a:srgbClr val="2F5597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de-DE" altLang="de-DE" sz="3200">
              <a:solidFill>
                <a:srgbClr val="2F5597"/>
              </a:solidFill>
            </a:endParaRPr>
          </a:p>
        </p:txBody>
      </p:sp>
      <p:pic>
        <p:nvPicPr>
          <p:cNvPr id="4100" name="Grafik 4">
            <a:extLst>
              <a:ext uri="{FF2B5EF4-FFF2-40B4-BE49-F238E27FC236}">
                <a16:creationId xmlns:a16="http://schemas.microsoft.com/office/drawing/2014/main" id="{B657CB2F-0833-4112-90B3-7BCFC5B20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488" y="4092575"/>
            <a:ext cx="194945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Grafik 2">
            <a:extLst>
              <a:ext uri="{FF2B5EF4-FFF2-40B4-BE49-F238E27FC236}">
                <a16:creationId xmlns:a16="http://schemas.microsoft.com/office/drawing/2014/main" id="{C2A89F75-3CA7-4430-9922-F779C6BF0F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21" y="-26193"/>
            <a:ext cx="3483696" cy="194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Foliennummernplatzhalter 7">
            <a:extLst>
              <a:ext uri="{FF2B5EF4-FFF2-40B4-BE49-F238E27FC236}">
                <a16:creationId xmlns:a16="http://schemas.microsoft.com/office/drawing/2014/main" id="{025E9B2E-4965-4755-B3A5-29797A65E6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7BF3036-9D55-4B1C-A34C-95384610796E}" type="slidenum">
              <a:rPr lang="de-DE" altLang="de-DE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de-DE" altLang="de-DE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412629-2A39-4209-A223-59201A88E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Auswahl der Schulformen</a:t>
            </a:r>
            <a:br>
              <a:rPr lang="de-DE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Entscheidungshilfen</a:t>
            </a:r>
            <a:br>
              <a:rPr lang="de-DE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1200" b="1" dirty="0">
                <a:solidFill>
                  <a:schemeClr val="accent1">
                    <a:lumMod val="75000"/>
                  </a:schemeClr>
                </a:solidFill>
              </a:rPr>
              <a:t>____________________________________________________________________________________________</a:t>
            </a:r>
            <a:endParaRPr lang="de-DE" dirty="0"/>
          </a:p>
        </p:txBody>
      </p:sp>
      <p:sp>
        <p:nvSpPr>
          <p:cNvPr id="24579" name="Inhaltsplatzhalter 2">
            <a:extLst>
              <a:ext uri="{FF2B5EF4-FFF2-40B4-BE49-F238E27FC236}">
                <a16:creationId xmlns:a16="http://schemas.microsoft.com/office/drawing/2014/main" id="{31F674FE-F9C0-47A3-9180-E2AFA0474A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6875" y="1798638"/>
            <a:ext cx="11237913" cy="4640262"/>
          </a:xfrm>
        </p:spPr>
        <p:txBody>
          <a:bodyPr/>
          <a:lstStyle/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endParaRPr lang="de-DE" altLang="de-DE" sz="1300" b="1" dirty="0">
              <a:solidFill>
                <a:srgbClr val="2F5597"/>
              </a:solidFill>
            </a:endParaRP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endParaRPr lang="de-DE" altLang="de-DE" sz="1200" b="1" dirty="0">
              <a:solidFill>
                <a:srgbClr val="2F5597"/>
              </a:solidFill>
            </a:endParaRP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r>
              <a:rPr lang="de-DE" altLang="de-DE" sz="3600" b="1" dirty="0">
                <a:solidFill>
                  <a:srgbClr val="2F5597"/>
                </a:solidFill>
              </a:rPr>
              <a:t>Auswahlkriterium </a:t>
            </a:r>
            <a:r>
              <a:rPr lang="de-DE" altLang="de-DE" sz="3600" dirty="0">
                <a:solidFill>
                  <a:srgbClr val="2F5597"/>
                </a:solidFill>
              </a:rPr>
              <a:t>sind häufig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endParaRPr lang="de-DE" altLang="de-DE" sz="1800" dirty="0">
              <a:solidFill>
                <a:srgbClr val="2F5597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de-DE" altLang="de-DE" sz="2800" b="1" dirty="0">
                <a:solidFill>
                  <a:srgbClr val="2F5597"/>
                </a:solidFill>
              </a:rPr>
              <a:t>Geschwisterkinder </a:t>
            </a:r>
            <a:r>
              <a:rPr lang="de-DE" altLang="de-DE" sz="2800" dirty="0">
                <a:solidFill>
                  <a:srgbClr val="2F5597"/>
                </a:solidFill>
              </a:rPr>
              <a:t>– jedes Kind ist individuell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de-DE" altLang="de-DE" sz="2800" b="1" dirty="0">
                <a:solidFill>
                  <a:srgbClr val="2F5597"/>
                </a:solidFill>
              </a:rPr>
              <a:t>Freundschaften aus der Grundschule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endParaRPr lang="de-DE" altLang="de-DE" sz="1200" b="1" dirty="0">
              <a:solidFill>
                <a:srgbClr val="2F5597"/>
              </a:solidFill>
            </a:endParaRPr>
          </a:p>
          <a:p>
            <a:pPr lvl="3" eaLnBrk="1" hangingPunct="1">
              <a:buFont typeface="Wingdings" panose="05000000000000000000" pitchFamily="2" charset="2"/>
              <a:buChar char="Ø"/>
              <a:defRPr/>
            </a:pPr>
            <a:r>
              <a:rPr lang="de-DE" altLang="de-DE" sz="2800" dirty="0">
                <a:solidFill>
                  <a:srgbClr val="2F5597"/>
                </a:solidFill>
              </a:rPr>
              <a:t> spätestens </a:t>
            </a:r>
            <a:r>
              <a:rPr lang="de-DE" altLang="de-DE" sz="2800" b="1" dirty="0">
                <a:solidFill>
                  <a:srgbClr val="2F5597"/>
                </a:solidFill>
              </a:rPr>
              <a:t>nach den Herbstferien </a:t>
            </a:r>
            <a:r>
              <a:rPr lang="de-DE" altLang="de-DE" sz="2800" dirty="0">
                <a:solidFill>
                  <a:srgbClr val="2F5597"/>
                </a:solidFill>
              </a:rPr>
              <a:t>werden</a:t>
            </a:r>
            <a:r>
              <a:rPr lang="de-DE" altLang="de-DE" sz="2800" b="1" dirty="0">
                <a:solidFill>
                  <a:srgbClr val="2F5597"/>
                </a:solidFill>
              </a:rPr>
              <a:t> </a:t>
            </a:r>
          </a:p>
          <a:p>
            <a:pPr marL="1371600" lvl="3" indent="0" eaLnBrk="1" hangingPunct="1">
              <a:buFont typeface="Arial" panose="020B0604020202020204" pitchFamily="34" charset="0"/>
              <a:buNone/>
              <a:defRPr/>
            </a:pPr>
            <a:r>
              <a:rPr lang="de-DE" altLang="de-DE" sz="2800" b="1" dirty="0">
                <a:solidFill>
                  <a:srgbClr val="2F5597"/>
                </a:solidFill>
              </a:rPr>
              <a:t>„die Karten neu gemischt sein“</a:t>
            </a:r>
          </a:p>
          <a:p>
            <a:pPr marL="1371600" lvl="3" indent="0" eaLnBrk="1" hangingPunct="1">
              <a:buFont typeface="Arial" panose="020B0604020202020204" pitchFamily="34" charset="0"/>
              <a:buNone/>
              <a:defRPr/>
            </a:pPr>
            <a:endParaRPr lang="de-DE" altLang="de-DE" sz="1200" b="1" dirty="0">
              <a:solidFill>
                <a:srgbClr val="2F5597"/>
              </a:solidFill>
            </a:endParaRPr>
          </a:p>
          <a:p>
            <a:pPr lvl="3" eaLnBrk="1" hangingPunct="1">
              <a:buFont typeface="Wingdings" panose="05000000000000000000" pitchFamily="2" charset="2"/>
              <a:buChar char="Ø"/>
              <a:defRPr/>
            </a:pPr>
            <a:r>
              <a:rPr lang="de-DE" altLang="de-DE" sz="2800" dirty="0">
                <a:solidFill>
                  <a:srgbClr val="2F5597"/>
                </a:solidFill>
              </a:rPr>
              <a:t> es haben sich neue Freundschaften gebildet!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endParaRPr lang="de-DE" altLang="de-DE" sz="3200" dirty="0">
              <a:solidFill>
                <a:srgbClr val="2F5597"/>
              </a:solidFill>
            </a:endParaRPr>
          </a:p>
        </p:txBody>
      </p:sp>
      <p:pic>
        <p:nvPicPr>
          <p:cNvPr id="22532" name="Grafik 6">
            <a:extLst>
              <a:ext uri="{FF2B5EF4-FFF2-40B4-BE49-F238E27FC236}">
                <a16:creationId xmlns:a16="http://schemas.microsoft.com/office/drawing/2014/main" id="{44AC0A9E-FCAD-4337-81B1-C28FA41FA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238" y="419100"/>
            <a:ext cx="13255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Foliennummernplatzhalter 3">
            <a:extLst>
              <a:ext uri="{FF2B5EF4-FFF2-40B4-BE49-F238E27FC236}">
                <a16:creationId xmlns:a16="http://schemas.microsoft.com/office/drawing/2014/main" id="{83EA272D-0560-4CC7-ADEB-180A6F38CE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CDD7E9F-A3F8-4A39-A24B-2907C0C965DF}" type="slidenum">
              <a:rPr lang="de-DE" altLang="de-DE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de-DE" altLang="de-DE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ADF889-B689-4668-AA1C-0BC1ECA5D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de-DE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Tag der offenen Türe</a:t>
            </a:r>
            <a:br>
              <a:rPr lang="de-DE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1200" b="1" dirty="0">
                <a:solidFill>
                  <a:schemeClr val="accent1">
                    <a:lumMod val="75000"/>
                  </a:schemeClr>
                </a:solidFill>
              </a:rPr>
              <a:t>____________________________________________________________________________________________</a:t>
            </a:r>
            <a:endParaRPr lang="de-DE" dirty="0"/>
          </a:p>
        </p:txBody>
      </p:sp>
      <p:sp>
        <p:nvSpPr>
          <p:cNvPr id="24579" name="Inhaltsplatzhalter 2">
            <a:extLst>
              <a:ext uri="{FF2B5EF4-FFF2-40B4-BE49-F238E27FC236}">
                <a16:creationId xmlns:a16="http://schemas.microsoft.com/office/drawing/2014/main" id="{62F63E97-55DD-47F2-A453-B972CA6412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de-DE" altLang="de-DE" sz="1400">
              <a:solidFill>
                <a:srgbClr val="2F5597"/>
              </a:solidFill>
            </a:endParaRPr>
          </a:p>
          <a:p>
            <a:pPr marL="0" indent="0" eaLnBrk="1" hangingPunct="1">
              <a:buFont typeface="Courier New" panose="02070309020205020404" pitchFamily="49" charset="0"/>
              <a:buChar char="o"/>
            </a:pPr>
            <a:r>
              <a:rPr lang="de-DE" altLang="de-DE" sz="3600">
                <a:solidFill>
                  <a:srgbClr val="2F5597"/>
                </a:solidFill>
              </a:rPr>
              <a:t> Verschiedene Schulformen ansehen</a:t>
            </a:r>
          </a:p>
          <a:p>
            <a:pPr marL="0" indent="0" eaLnBrk="1" hangingPunct="1">
              <a:buFont typeface="Courier New" panose="02070309020205020404" pitchFamily="49" charset="0"/>
              <a:buChar char="o"/>
            </a:pPr>
            <a:r>
              <a:rPr lang="de-DE" altLang="de-DE" sz="3600">
                <a:solidFill>
                  <a:srgbClr val="2F5597"/>
                </a:solidFill>
              </a:rPr>
              <a:t> EDV-Ausstattung</a:t>
            </a:r>
          </a:p>
          <a:p>
            <a:pPr marL="0" indent="0" eaLnBrk="1" hangingPunct="1">
              <a:buFont typeface="Courier New" panose="02070309020205020404" pitchFamily="49" charset="0"/>
              <a:buChar char="o"/>
            </a:pPr>
            <a:r>
              <a:rPr lang="de-DE" altLang="de-DE" sz="3600">
                <a:solidFill>
                  <a:srgbClr val="2F5597"/>
                </a:solidFill>
              </a:rPr>
              <a:t> Schulprogramm</a:t>
            </a:r>
          </a:p>
          <a:p>
            <a:pPr marL="0" indent="0" eaLnBrk="1" hangingPunct="1">
              <a:buFont typeface="Courier New" panose="02070309020205020404" pitchFamily="49" charset="0"/>
              <a:buChar char="o"/>
            </a:pPr>
            <a:r>
              <a:rPr lang="de-DE" altLang="de-DE" sz="3600">
                <a:solidFill>
                  <a:srgbClr val="2F5597"/>
                </a:solidFill>
              </a:rPr>
              <a:t> Wie lernen die Kinder an dieser Schule?</a:t>
            </a:r>
          </a:p>
          <a:p>
            <a:pPr marL="0" indent="0" eaLnBrk="1" hangingPunct="1">
              <a:buFont typeface="Courier New" panose="02070309020205020404" pitchFamily="49" charset="0"/>
              <a:buChar char="o"/>
            </a:pPr>
            <a:r>
              <a:rPr lang="de-DE" altLang="de-DE" sz="3600">
                <a:solidFill>
                  <a:srgbClr val="2F5597"/>
                </a:solidFill>
              </a:rPr>
              <a:t> Übergang der „Neulinge“</a:t>
            </a:r>
          </a:p>
          <a:p>
            <a:pPr marL="0" indent="0" eaLnBrk="1" hangingPunct="1">
              <a:buFont typeface="Courier New" panose="02070309020205020404" pitchFamily="49" charset="0"/>
              <a:buChar char="o"/>
            </a:pPr>
            <a:r>
              <a:rPr lang="de-DE" altLang="de-DE" sz="3600">
                <a:solidFill>
                  <a:srgbClr val="2F5597"/>
                </a:solidFill>
              </a:rPr>
              <a:t> Gestaltung der Klassenzimmer</a:t>
            </a:r>
          </a:p>
        </p:txBody>
      </p:sp>
      <p:pic>
        <p:nvPicPr>
          <p:cNvPr id="24580" name="Grafik 6">
            <a:extLst>
              <a:ext uri="{FF2B5EF4-FFF2-40B4-BE49-F238E27FC236}">
                <a16:creationId xmlns:a16="http://schemas.microsoft.com/office/drawing/2014/main" id="{A0932C18-E92D-4FEB-995D-7C672FACF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238" y="419100"/>
            <a:ext cx="13255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Foliennummernplatzhalter 3">
            <a:extLst>
              <a:ext uri="{FF2B5EF4-FFF2-40B4-BE49-F238E27FC236}">
                <a16:creationId xmlns:a16="http://schemas.microsoft.com/office/drawing/2014/main" id="{BF6F7F14-1F90-4737-B9BD-D4330E8C85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53A5488-3B71-4586-8F08-68EC884EB48D}" type="slidenum">
              <a:rPr lang="de-DE" altLang="de-DE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de-DE" altLang="de-DE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3D8868-4F7D-4142-BBDF-D58EE3A0E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de-DE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Tag der offenen Türe</a:t>
            </a:r>
            <a:br>
              <a:rPr lang="de-DE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1200" b="1" dirty="0">
                <a:solidFill>
                  <a:schemeClr val="accent1">
                    <a:lumMod val="75000"/>
                  </a:schemeClr>
                </a:solidFill>
              </a:rPr>
              <a:t>____________________________________________________________________________________________</a:t>
            </a:r>
            <a:endParaRPr lang="de-DE" dirty="0"/>
          </a:p>
        </p:txBody>
      </p:sp>
      <p:sp>
        <p:nvSpPr>
          <p:cNvPr id="26627" name="Inhaltsplatzhalter 2">
            <a:extLst>
              <a:ext uri="{FF2B5EF4-FFF2-40B4-BE49-F238E27FC236}">
                <a16:creationId xmlns:a16="http://schemas.microsoft.com/office/drawing/2014/main" id="{9AF212E8-A5AD-437C-B58C-F43AB3344E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753725" cy="4351338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endParaRPr lang="de-DE" altLang="de-DE" sz="1100">
              <a:solidFill>
                <a:srgbClr val="2F5597"/>
              </a:solidFill>
            </a:endParaRP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de-DE" altLang="de-DE">
                <a:solidFill>
                  <a:srgbClr val="2F5597"/>
                </a:solidFill>
              </a:rPr>
              <a:t> </a:t>
            </a:r>
            <a:r>
              <a:rPr lang="de-DE" altLang="de-DE" sz="2400" b="1">
                <a:solidFill>
                  <a:srgbClr val="2F5597"/>
                </a:solidFill>
              </a:rPr>
              <a:t>Tag der offenen Türe </a:t>
            </a:r>
            <a:r>
              <a:rPr lang="de-DE" altLang="de-DE" sz="2400">
                <a:solidFill>
                  <a:srgbClr val="2F5597"/>
                </a:solidFill>
              </a:rPr>
              <a:t>ist für Eltern und Kinder!</a:t>
            </a:r>
          </a:p>
          <a:p>
            <a:pPr lvl="1" eaLnBrk="1" hangingPunct="1">
              <a:lnSpc>
                <a:spcPct val="70000"/>
              </a:lnSpc>
              <a:buFont typeface="Symbol" panose="05050102010706020507" pitchFamily="18" charset="2"/>
              <a:buChar char="-"/>
            </a:pPr>
            <a:r>
              <a:rPr lang="de-DE" altLang="de-DE" sz="2200">
                <a:solidFill>
                  <a:srgbClr val="2F5597"/>
                </a:solidFill>
              </a:rPr>
              <a:t>Nutzen sie </a:t>
            </a:r>
            <a:r>
              <a:rPr lang="de-DE" altLang="de-DE" sz="2200" b="1">
                <a:solidFill>
                  <a:srgbClr val="2F5597"/>
                </a:solidFill>
              </a:rPr>
              <a:t>schon ab der dritten Klasse </a:t>
            </a:r>
            <a:r>
              <a:rPr lang="de-DE" altLang="de-DE" sz="2200">
                <a:solidFill>
                  <a:srgbClr val="2F5597"/>
                </a:solidFill>
              </a:rPr>
              <a:t>die Möglichkeit, sich </a:t>
            </a:r>
            <a:r>
              <a:rPr lang="de-DE" altLang="de-DE" sz="2200" b="1">
                <a:solidFill>
                  <a:srgbClr val="2F5597"/>
                </a:solidFill>
              </a:rPr>
              <a:t>verschiedene</a:t>
            </a:r>
          </a:p>
          <a:p>
            <a:pPr lvl="1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de-DE" altLang="de-DE" sz="2200" b="1">
                <a:solidFill>
                  <a:srgbClr val="2F5597"/>
                </a:solidFill>
              </a:rPr>
              <a:t>    Schulformen und Schulen anzusehen</a:t>
            </a:r>
            <a:r>
              <a:rPr lang="de-DE" altLang="de-DE" sz="2200">
                <a:solidFill>
                  <a:srgbClr val="2F5597"/>
                </a:solidFill>
              </a:rPr>
              <a:t>!</a:t>
            </a:r>
          </a:p>
          <a:p>
            <a:pPr lvl="1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endParaRPr lang="de-DE" altLang="de-DE" sz="1200">
              <a:solidFill>
                <a:srgbClr val="2F5597"/>
              </a:solidFill>
            </a:endParaRP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de-DE" altLang="de-DE" sz="2400" b="1">
                <a:solidFill>
                  <a:srgbClr val="2F5597"/>
                </a:solidFill>
              </a:rPr>
              <a:t> Infoabend</a:t>
            </a:r>
            <a:r>
              <a:rPr lang="de-DE" altLang="de-DE" sz="2400">
                <a:solidFill>
                  <a:srgbClr val="2F5597"/>
                </a:solidFill>
              </a:rPr>
              <a:t> ist für Eltern</a:t>
            </a:r>
          </a:p>
          <a:p>
            <a:pPr lvl="1" eaLnBrk="1" hangingPunct="1">
              <a:lnSpc>
                <a:spcPct val="70000"/>
              </a:lnSpc>
              <a:buFont typeface="Symbol" panose="05050102010706020507" pitchFamily="18" charset="2"/>
              <a:buChar char="-"/>
            </a:pPr>
            <a:r>
              <a:rPr lang="de-DE" altLang="de-DE" sz="2200">
                <a:solidFill>
                  <a:srgbClr val="2F5597"/>
                </a:solidFill>
              </a:rPr>
              <a:t>Informationen zum Schulprogramm und den Schwerpunkte der jeweiligen Schule </a:t>
            </a:r>
          </a:p>
          <a:p>
            <a:pPr lvl="1" eaLnBrk="1" hangingPunct="1">
              <a:lnSpc>
                <a:spcPct val="70000"/>
              </a:lnSpc>
              <a:buFont typeface="Symbol" panose="05050102010706020507" pitchFamily="18" charset="2"/>
              <a:buChar char="-"/>
            </a:pPr>
            <a:r>
              <a:rPr lang="de-DE" altLang="de-DE" sz="2200" b="1">
                <a:solidFill>
                  <a:srgbClr val="2F5597"/>
                </a:solidFill>
              </a:rPr>
              <a:t>für Kinder viel zu langweilig</a:t>
            </a:r>
            <a:r>
              <a:rPr lang="de-DE" altLang="de-DE" sz="2200">
                <a:solidFill>
                  <a:srgbClr val="2F5597"/>
                </a:solidFill>
              </a:rPr>
              <a:t>!</a:t>
            </a:r>
          </a:p>
          <a:p>
            <a:pPr marL="0" indent="0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endParaRPr lang="de-DE" altLang="de-DE" sz="1200">
              <a:solidFill>
                <a:srgbClr val="2F5597"/>
              </a:solidFill>
            </a:endParaRP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de-DE" altLang="de-DE" sz="2400">
                <a:solidFill>
                  <a:srgbClr val="2F5597"/>
                </a:solidFill>
              </a:rPr>
              <a:t> Hinweise über </a:t>
            </a:r>
            <a:r>
              <a:rPr lang="de-DE" altLang="de-DE" sz="2400" b="1">
                <a:solidFill>
                  <a:srgbClr val="2F5597"/>
                </a:solidFill>
              </a:rPr>
              <a:t>Schwerpunkte</a:t>
            </a:r>
            <a:r>
              <a:rPr lang="de-DE" altLang="de-DE" sz="2400">
                <a:solidFill>
                  <a:srgbClr val="2F5597"/>
                </a:solidFill>
              </a:rPr>
              <a:t>, die die </a:t>
            </a:r>
            <a:r>
              <a:rPr lang="de-DE" altLang="de-DE" sz="2400" b="1">
                <a:solidFill>
                  <a:srgbClr val="2F5597"/>
                </a:solidFill>
              </a:rPr>
              <a:t>Begabung Ihres Kindes </a:t>
            </a:r>
            <a:r>
              <a:rPr lang="de-DE" altLang="de-DE" sz="2400">
                <a:solidFill>
                  <a:srgbClr val="2F5597"/>
                </a:solidFill>
              </a:rPr>
              <a:t>berücksichtigen</a:t>
            </a:r>
          </a:p>
          <a:p>
            <a:pPr lvl="1" eaLnBrk="1" hangingPunct="1">
              <a:lnSpc>
                <a:spcPct val="70000"/>
              </a:lnSpc>
              <a:buFont typeface="Symbol" panose="05050102010706020507" pitchFamily="18" charset="2"/>
              <a:buChar char="-"/>
            </a:pPr>
            <a:r>
              <a:rPr lang="de-DE" altLang="de-DE" sz="2200">
                <a:solidFill>
                  <a:srgbClr val="2F5597"/>
                </a:solidFill>
              </a:rPr>
              <a:t>sprachliche, </a:t>
            </a:r>
          </a:p>
          <a:p>
            <a:pPr lvl="1" eaLnBrk="1" hangingPunct="1">
              <a:lnSpc>
                <a:spcPct val="70000"/>
              </a:lnSpc>
              <a:buFont typeface="Symbol" panose="05050102010706020507" pitchFamily="18" charset="2"/>
              <a:buChar char="-"/>
            </a:pPr>
            <a:r>
              <a:rPr lang="de-DE" altLang="de-DE" sz="2200">
                <a:solidFill>
                  <a:srgbClr val="2F5597"/>
                </a:solidFill>
              </a:rPr>
              <a:t>musische,</a:t>
            </a:r>
          </a:p>
          <a:p>
            <a:pPr lvl="1" eaLnBrk="1" hangingPunct="1">
              <a:lnSpc>
                <a:spcPct val="70000"/>
              </a:lnSpc>
              <a:buFont typeface="Symbol" panose="05050102010706020507" pitchFamily="18" charset="2"/>
              <a:buChar char="-"/>
            </a:pPr>
            <a:r>
              <a:rPr lang="de-DE" altLang="de-DE" sz="2200">
                <a:solidFill>
                  <a:srgbClr val="2F5597"/>
                </a:solidFill>
              </a:rPr>
              <a:t>naturwissenschaftliche Schwerpunkte einer Schule im Blick haben.</a:t>
            </a:r>
          </a:p>
          <a:p>
            <a:pPr lvl="1" eaLnBrk="1" hangingPunct="1">
              <a:lnSpc>
                <a:spcPct val="70000"/>
              </a:lnSpc>
              <a:buFont typeface="Wingdings" panose="05000000000000000000" pitchFamily="2" charset="2"/>
              <a:buChar char="Ø"/>
            </a:pPr>
            <a:endParaRPr lang="de-DE" altLang="de-DE" sz="2200">
              <a:solidFill>
                <a:srgbClr val="2F5597"/>
              </a:solidFill>
            </a:endParaRPr>
          </a:p>
          <a:p>
            <a:pPr lvl="1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endParaRPr lang="de-DE" altLang="de-DE" sz="1900"/>
          </a:p>
          <a:p>
            <a:pPr marL="0" indent="0" eaLnBrk="1" hangingPunct="1">
              <a:lnSpc>
                <a:spcPct val="70000"/>
              </a:lnSpc>
              <a:buFont typeface="Courier New" panose="02070309020205020404" pitchFamily="49" charset="0"/>
              <a:buChar char="o"/>
            </a:pPr>
            <a:endParaRPr lang="de-DE" altLang="de-DE">
              <a:solidFill>
                <a:srgbClr val="2F5597"/>
              </a:solidFill>
            </a:endParaRPr>
          </a:p>
        </p:txBody>
      </p:sp>
      <p:pic>
        <p:nvPicPr>
          <p:cNvPr id="26628" name="Grafik 6">
            <a:extLst>
              <a:ext uri="{FF2B5EF4-FFF2-40B4-BE49-F238E27FC236}">
                <a16:creationId xmlns:a16="http://schemas.microsoft.com/office/drawing/2014/main" id="{860B7BE8-07BE-4860-A35B-2A6A9FFE5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238" y="419100"/>
            <a:ext cx="13255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Foliennummernplatzhalter 3">
            <a:extLst>
              <a:ext uri="{FF2B5EF4-FFF2-40B4-BE49-F238E27FC236}">
                <a16:creationId xmlns:a16="http://schemas.microsoft.com/office/drawing/2014/main" id="{31BC3278-8F1D-4FC8-939C-33916A9D1C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59C93E5-FEDE-42CF-9609-1DEC15910369}" type="slidenum">
              <a:rPr lang="de-DE" altLang="de-DE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de-DE" altLang="de-DE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5404C8-0D9A-48B2-8916-167B734A9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de-DE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Tag der offenen Türe</a:t>
            </a:r>
            <a:br>
              <a:rPr lang="de-DE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1200" b="1" dirty="0">
                <a:solidFill>
                  <a:schemeClr val="accent1">
                    <a:lumMod val="75000"/>
                  </a:schemeClr>
                </a:solidFill>
              </a:rPr>
              <a:t>____________________________________________________________________________________________</a:t>
            </a:r>
            <a:endParaRPr lang="de-DE" dirty="0"/>
          </a:p>
        </p:txBody>
      </p:sp>
      <p:sp>
        <p:nvSpPr>
          <p:cNvPr id="28675" name="Inhaltsplatzhalter 2">
            <a:extLst>
              <a:ext uri="{FF2B5EF4-FFF2-40B4-BE49-F238E27FC236}">
                <a16:creationId xmlns:a16="http://schemas.microsoft.com/office/drawing/2014/main" id="{8A02BBA1-9708-4DFF-B890-EED1605817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1102975" cy="4351338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endParaRPr lang="de-DE" altLang="de-DE" sz="1000">
              <a:solidFill>
                <a:srgbClr val="2F5597"/>
              </a:solidFill>
            </a:endParaRPr>
          </a:p>
          <a:p>
            <a:pPr eaLnBrk="1" hangingPunct="1">
              <a:lnSpc>
                <a:spcPct val="70000"/>
              </a:lnSpc>
            </a:pPr>
            <a:r>
              <a:rPr lang="de-DE" altLang="de-DE" sz="3300">
                <a:solidFill>
                  <a:srgbClr val="2F5597"/>
                </a:solidFill>
              </a:rPr>
              <a:t>7 Merkmale für eine gute Schule:</a:t>
            </a: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endParaRPr lang="de-DE" altLang="de-DE" sz="1000">
              <a:solidFill>
                <a:srgbClr val="2F5597"/>
              </a:solidFill>
            </a:endParaRPr>
          </a:p>
          <a:p>
            <a:pPr marL="1657350" lvl="2" indent="-742950" eaLnBrk="1" hangingPunct="1">
              <a:lnSpc>
                <a:spcPct val="70000"/>
              </a:lnSpc>
              <a:buFont typeface="Calibri Light" panose="020F0302020204030204" pitchFamily="34" charset="0"/>
              <a:buNone/>
            </a:pPr>
            <a:r>
              <a:rPr lang="de-DE" altLang="de-DE" sz="2600">
                <a:solidFill>
                  <a:srgbClr val="2F5597"/>
                </a:solidFill>
              </a:rPr>
              <a:t>1. Unterrichtsqualität</a:t>
            </a:r>
          </a:p>
          <a:p>
            <a:pPr marL="1657350" lvl="2" indent="-742950" eaLnBrk="1" hangingPunct="1">
              <a:lnSpc>
                <a:spcPct val="70000"/>
              </a:lnSpc>
              <a:buFont typeface="Calibri Light" panose="020F0302020204030204" pitchFamily="34" charset="0"/>
              <a:buNone/>
            </a:pPr>
            <a:endParaRPr lang="de-DE" altLang="de-DE" sz="800">
              <a:solidFill>
                <a:srgbClr val="2F5597"/>
              </a:solidFill>
            </a:endParaRPr>
          </a:p>
          <a:p>
            <a:pPr marL="1657350" lvl="2" indent="-742950" eaLnBrk="1" hangingPunct="1">
              <a:lnSpc>
                <a:spcPct val="70000"/>
              </a:lnSpc>
              <a:buFont typeface="Calibri Light" panose="020F0302020204030204" pitchFamily="34" charset="0"/>
              <a:buNone/>
            </a:pPr>
            <a:r>
              <a:rPr lang="de-DE" altLang="de-DE" sz="2600">
                <a:solidFill>
                  <a:srgbClr val="2F5597"/>
                </a:solidFill>
              </a:rPr>
              <a:t>2. Leistungsanforderungen</a:t>
            </a:r>
          </a:p>
          <a:p>
            <a:pPr marL="1657350" lvl="2" indent="-742950" eaLnBrk="1" hangingPunct="1">
              <a:lnSpc>
                <a:spcPct val="70000"/>
              </a:lnSpc>
              <a:buFont typeface="Calibri Light" panose="020F0302020204030204" pitchFamily="34" charset="0"/>
              <a:buNone/>
            </a:pPr>
            <a:endParaRPr lang="de-DE" altLang="de-DE" sz="800">
              <a:solidFill>
                <a:srgbClr val="2F5597"/>
              </a:solidFill>
            </a:endParaRPr>
          </a:p>
          <a:p>
            <a:pPr marL="1657350" lvl="2" indent="-742950" eaLnBrk="1" hangingPunct="1">
              <a:lnSpc>
                <a:spcPct val="70000"/>
              </a:lnSpc>
              <a:buFont typeface="Calibri Light" panose="020F0302020204030204" pitchFamily="34" charset="0"/>
              <a:buNone/>
            </a:pPr>
            <a:r>
              <a:rPr lang="de-DE" altLang="de-DE" sz="2600">
                <a:solidFill>
                  <a:srgbClr val="2F5597"/>
                </a:solidFill>
              </a:rPr>
              <a:t>3. Vielfalt</a:t>
            </a:r>
          </a:p>
          <a:p>
            <a:pPr marL="1657350" lvl="2" indent="-742950" eaLnBrk="1" hangingPunct="1">
              <a:lnSpc>
                <a:spcPct val="70000"/>
              </a:lnSpc>
              <a:buFont typeface="Calibri Light" panose="020F0302020204030204" pitchFamily="34" charset="0"/>
              <a:buNone/>
            </a:pPr>
            <a:endParaRPr lang="de-DE" altLang="de-DE" sz="800">
              <a:solidFill>
                <a:srgbClr val="2F5597"/>
              </a:solidFill>
            </a:endParaRPr>
          </a:p>
          <a:p>
            <a:pPr marL="1657350" lvl="2" indent="-742950" eaLnBrk="1" hangingPunct="1">
              <a:lnSpc>
                <a:spcPct val="70000"/>
              </a:lnSpc>
              <a:buFont typeface="Calibri Light" panose="020F0302020204030204" pitchFamily="34" charset="0"/>
              <a:buNone/>
            </a:pPr>
            <a:r>
              <a:rPr lang="de-DE" altLang="de-DE" sz="2600">
                <a:solidFill>
                  <a:srgbClr val="2F5597"/>
                </a:solidFill>
              </a:rPr>
              <a:t>4. Schulentwicklung</a:t>
            </a:r>
          </a:p>
          <a:p>
            <a:pPr marL="1657350" lvl="2" indent="-742950" eaLnBrk="1" hangingPunct="1">
              <a:lnSpc>
                <a:spcPct val="70000"/>
              </a:lnSpc>
              <a:buFont typeface="Calibri Light" panose="020F0302020204030204" pitchFamily="34" charset="0"/>
              <a:buNone/>
            </a:pPr>
            <a:endParaRPr lang="de-DE" altLang="de-DE" sz="800">
              <a:solidFill>
                <a:srgbClr val="2F5597"/>
              </a:solidFill>
            </a:endParaRPr>
          </a:p>
          <a:p>
            <a:pPr marL="1657350" lvl="2" indent="-742950" eaLnBrk="1" hangingPunct="1">
              <a:lnSpc>
                <a:spcPct val="70000"/>
              </a:lnSpc>
              <a:buFont typeface="Calibri Light" panose="020F0302020204030204" pitchFamily="34" charset="0"/>
              <a:buNone/>
            </a:pPr>
            <a:r>
              <a:rPr lang="de-DE" altLang="de-DE" sz="2600">
                <a:solidFill>
                  <a:srgbClr val="2F5597"/>
                </a:solidFill>
              </a:rPr>
              <a:t>5. Schulleben</a:t>
            </a:r>
          </a:p>
          <a:p>
            <a:pPr marL="1657350" lvl="2" indent="-742950" eaLnBrk="1" hangingPunct="1">
              <a:lnSpc>
                <a:spcPct val="70000"/>
              </a:lnSpc>
              <a:buFont typeface="Calibri Light" panose="020F0302020204030204" pitchFamily="34" charset="0"/>
              <a:buNone/>
            </a:pPr>
            <a:endParaRPr lang="de-DE" altLang="de-DE" sz="800">
              <a:solidFill>
                <a:srgbClr val="2F5597"/>
              </a:solidFill>
            </a:endParaRPr>
          </a:p>
          <a:p>
            <a:pPr marL="1657350" lvl="2" indent="-742950" eaLnBrk="1" hangingPunct="1">
              <a:lnSpc>
                <a:spcPct val="70000"/>
              </a:lnSpc>
              <a:buFont typeface="Calibri Light" panose="020F0302020204030204" pitchFamily="34" charset="0"/>
              <a:buNone/>
            </a:pPr>
            <a:r>
              <a:rPr lang="de-DE" altLang="de-DE" sz="2600">
                <a:solidFill>
                  <a:srgbClr val="2F5597"/>
                </a:solidFill>
              </a:rPr>
              <a:t>6. Verantwortung</a:t>
            </a:r>
          </a:p>
          <a:p>
            <a:pPr marL="1657350" lvl="2" indent="-742950" eaLnBrk="1" hangingPunct="1">
              <a:lnSpc>
                <a:spcPct val="70000"/>
              </a:lnSpc>
              <a:buFont typeface="Calibri Light" panose="020F0302020204030204" pitchFamily="34" charset="0"/>
              <a:buNone/>
            </a:pPr>
            <a:endParaRPr lang="de-DE" altLang="de-DE" sz="800">
              <a:solidFill>
                <a:srgbClr val="2F5597"/>
              </a:solidFill>
            </a:endParaRPr>
          </a:p>
          <a:p>
            <a:pPr marL="1657350" lvl="2" indent="-742950" eaLnBrk="1" hangingPunct="1">
              <a:lnSpc>
                <a:spcPct val="70000"/>
              </a:lnSpc>
              <a:buFont typeface="Calibri Light" panose="020F0302020204030204" pitchFamily="34" charset="0"/>
              <a:buNone/>
            </a:pPr>
            <a:r>
              <a:rPr lang="de-DE" altLang="de-DE" sz="2600">
                <a:solidFill>
                  <a:srgbClr val="2F5597"/>
                </a:solidFill>
              </a:rPr>
              <a:t>7. Mittagsbetreuung (bei Bedarf)</a:t>
            </a: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endParaRPr lang="de-DE" altLang="de-DE" sz="2600">
              <a:solidFill>
                <a:srgbClr val="2F5597"/>
              </a:solidFill>
            </a:endParaRP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endParaRPr lang="de-DE" altLang="de-DE" sz="1100">
              <a:solidFill>
                <a:srgbClr val="2F5597"/>
              </a:solidFill>
            </a:endParaRPr>
          </a:p>
          <a:p>
            <a:pPr marL="1657350" lvl="2" indent="-742950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endParaRPr lang="de-DE" altLang="de-DE" sz="2600">
              <a:solidFill>
                <a:srgbClr val="2F5597"/>
              </a:solidFill>
            </a:endParaRPr>
          </a:p>
        </p:txBody>
      </p:sp>
      <p:pic>
        <p:nvPicPr>
          <p:cNvPr id="28676" name="Grafik 6">
            <a:extLst>
              <a:ext uri="{FF2B5EF4-FFF2-40B4-BE49-F238E27FC236}">
                <a16:creationId xmlns:a16="http://schemas.microsoft.com/office/drawing/2014/main" id="{85991DF8-CC94-4D1B-B589-392A97427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238" y="419100"/>
            <a:ext cx="13255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Foliennummernplatzhalter 3">
            <a:extLst>
              <a:ext uri="{FF2B5EF4-FFF2-40B4-BE49-F238E27FC236}">
                <a16:creationId xmlns:a16="http://schemas.microsoft.com/office/drawing/2014/main" id="{9EFF835D-79E5-4308-9BF7-0A154B01CE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FFEFF16-DDE1-463A-A50A-C9F408221264}" type="slidenum">
              <a:rPr lang="de-DE" altLang="de-DE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de-DE" altLang="de-DE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73470B-2673-4A47-A50B-390ABA226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de-DE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Tag der offenen Türe</a:t>
            </a:r>
            <a:br>
              <a:rPr lang="de-DE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1200" b="1" dirty="0">
                <a:solidFill>
                  <a:schemeClr val="accent1">
                    <a:lumMod val="75000"/>
                  </a:schemeClr>
                </a:solidFill>
              </a:rPr>
              <a:t>____________________________________________________________________________________________</a:t>
            </a:r>
            <a:endParaRPr lang="de-DE" dirty="0"/>
          </a:p>
        </p:txBody>
      </p:sp>
      <p:sp>
        <p:nvSpPr>
          <p:cNvPr id="30723" name="Inhaltsplatzhalter 2">
            <a:extLst>
              <a:ext uri="{FF2B5EF4-FFF2-40B4-BE49-F238E27FC236}">
                <a16:creationId xmlns:a16="http://schemas.microsoft.com/office/drawing/2014/main" id="{43900F96-5479-43C8-A8B7-1472386F32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03350" y="1946275"/>
            <a:ext cx="8910638" cy="380841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de-DE" altLang="de-DE">
              <a:solidFill>
                <a:srgbClr val="2F5597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Char char="v"/>
            </a:pPr>
            <a:r>
              <a:rPr lang="de-DE" altLang="de-DE" sz="3200">
                <a:solidFill>
                  <a:srgbClr val="2F5597"/>
                </a:solidFill>
              </a:rPr>
              <a:t>  Schulen sind in der Regel große Systeme</a:t>
            </a:r>
            <a:r>
              <a:rPr lang="de-DE" altLang="de-DE" sz="3600">
                <a:solidFill>
                  <a:srgbClr val="2F5597"/>
                </a:solidFill>
              </a:rPr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de-DE" altLang="de-DE" sz="1200">
              <a:solidFill>
                <a:srgbClr val="2F5597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Char char="v"/>
            </a:pPr>
            <a:r>
              <a:rPr lang="de-DE" altLang="de-DE" sz="3600">
                <a:solidFill>
                  <a:srgbClr val="2F5597"/>
                </a:solidFill>
              </a:rPr>
              <a:t> </a:t>
            </a:r>
            <a:r>
              <a:rPr lang="de-DE" altLang="de-DE" sz="3200">
                <a:solidFill>
                  <a:srgbClr val="2F5597"/>
                </a:solidFill>
              </a:rPr>
              <a:t>2-6 zügig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de-DE" altLang="de-DE" sz="1200">
              <a:solidFill>
                <a:srgbClr val="2F5597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Char char="v"/>
            </a:pPr>
            <a:r>
              <a:rPr lang="de-DE" altLang="de-DE" sz="3600">
                <a:solidFill>
                  <a:srgbClr val="2F5597"/>
                </a:solidFill>
              </a:rPr>
              <a:t> </a:t>
            </a:r>
            <a:r>
              <a:rPr lang="de-DE" altLang="de-DE" sz="3200">
                <a:solidFill>
                  <a:srgbClr val="2F5597"/>
                </a:solidFill>
              </a:rPr>
              <a:t>Kinder finden sich schnell zurecht!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de-DE" altLang="de-DE" sz="3200">
              <a:solidFill>
                <a:srgbClr val="2F5597"/>
              </a:solidFill>
            </a:endParaRPr>
          </a:p>
          <a:p>
            <a:pPr marL="914400" lvl="2" indent="0" eaLnBrk="1" hangingPunct="1">
              <a:buFont typeface="Arial" panose="020B0604020202020204" pitchFamily="34" charset="0"/>
              <a:buNone/>
            </a:pPr>
            <a:endParaRPr lang="de-DE" altLang="de-DE" sz="2800">
              <a:solidFill>
                <a:srgbClr val="2F5597"/>
              </a:solidFill>
            </a:endParaRPr>
          </a:p>
        </p:txBody>
      </p:sp>
      <p:pic>
        <p:nvPicPr>
          <p:cNvPr id="30724" name="Grafik 6">
            <a:extLst>
              <a:ext uri="{FF2B5EF4-FFF2-40B4-BE49-F238E27FC236}">
                <a16:creationId xmlns:a16="http://schemas.microsoft.com/office/drawing/2014/main" id="{7A78B5E6-FBA1-46C8-8234-AD108736F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238" y="419100"/>
            <a:ext cx="13255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Foliennummernplatzhalter 3">
            <a:extLst>
              <a:ext uri="{FF2B5EF4-FFF2-40B4-BE49-F238E27FC236}">
                <a16:creationId xmlns:a16="http://schemas.microsoft.com/office/drawing/2014/main" id="{165B5944-097E-4AF2-B060-C4558759F2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E079D77-1174-4DDD-B7FF-1F10A3604E9A}" type="slidenum">
              <a:rPr lang="de-DE" altLang="de-DE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de-DE" altLang="de-DE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822AFE-ED4A-4681-9FC3-03B6E5E73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Auswahl der Schulformen</a:t>
            </a:r>
            <a:br>
              <a:rPr lang="de-DE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1200" b="1" dirty="0">
                <a:solidFill>
                  <a:schemeClr val="accent1">
                    <a:lumMod val="75000"/>
                  </a:schemeClr>
                </a:solidFill>
              </a:rPr>
              <a:t>____________________________________________________________________________________________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C0CC8E-8D6E-4FAF-A7E0-BB9401924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363" y="1909763"/>
            <a:ext cx="9345612" cy="3940175"/>
          </a:xfrm>
        </p:spPr>
        <p:txBody>
          <a:bodyPr rtlCol="0">
            <a:normAutofit/>
          </a:bodyPr>
          <a:lstStyle/>
          <a:p>
            <a:pPr marL="1828800" lvl="4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3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828800" lvl="4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3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828800" lvl="4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3600" b="1" dirty="0">
                <a:solidFill>
                  <a:schemeClr val="accent1">
                    <a:lumMod val="75000"/>
                  </a:schemeClr>
                </a:solidFill>
              </a:rPr>
              <a:t>		Der Idealfall:	</a:t>
            </a:r>
          </a:p>
          <a:p>
            <a:pPr marL="1828800" lvl="4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3600" b="1" dirty="0">
                <a:solidFill>
                  <a:schemeClr val="accent1">
                    <a:lumMod val="75000"/>
                  </a:schemeClr>
                </a:solidFill>
              </a:rPr>
              <a:t>Gemeinsame Entscheidung	</a:t>
            </a:r>
            <a:r>
              <a:rPr lang="de-DE" sz="30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endParaRPr lang="de-DE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2772" name="Grafik 6">
            <a:extLst>
              <a:ext uri="{FF2B5EF4-FFF2-40B4-BE49-F238E27FC236}">
                <a16:creationId xmlns:a16="http://schemas.microsoft.com/office/drawing/2014/main" id="{B758637F-AA89-456F-AF59-1416B42B7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238" y="419100"/>
            <a:ext cx="13255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86174C4E-5290-46C8-A25B-B8E499D0F708}"/>
              </a:ext>
            </a:extLst>
          </p:cNvPr>
          <p:cNvCxnSpPr>
            <a:cxnSpLocks/>
          </p:cNvCxnSpPr>
          <p:nvPr/>
        </p:nvCxnSpPr>
        <p:spPr>
          <a:xfrm>
            <a:off x="2760663" y="3703638"/>
            <a:ext cx="3730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4" name="Foliennummernplatzhalter 5">
            <a:extLst>
              <a:ext uri="{FF2B5EF4-FFF2-40B4-BE49-F238E27FC236}">
                <a16:creationId xmlns:a16="http://schemas.microsoft.com/office/drawing/2014/main" id="{A9216111-496B-4515-81C9-D28AA9DDED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20A650C-F29B-450C-A3FA-B0D5F6563973}" type="slidenum">
              <a:rPr lang="de-DE" altLang="de-DE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de-DE" altLang="de-DE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39921E-813C-420A-A011-D978657A8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de-DE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Wir können uns nicht</a:t>
            </a:r>
            <a:br>
              <a:rPr lang="de-DE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entscheiden…</a:t>
            </a:r>
            <a:br>
              <a:rPr lang="de-DE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1200" b="1" dirty="0">
                <a:solidFill>
                  <a:schemeClr val="accent1">
                    <a:lumMod val="75000"/>
                  </a:schemeClr>
                </a:solidFill>
              </a:rPr>
              <a:t>____________________________________________________________________________________________</a:t>
            </a:r>
            <a:endParaRPr lang="de-DE" dirty="0"/>
          </a:p>
        </p:txBody>
      </p:sp>
      <p:sp>
        <p:nvSpPr>
          <p:cNvPr id="34819" name="Inhaltsplatzhalter 2">
            <a:extLst>
              <a:ext uri="{FF2B5EF4-FFF2-40B4-BE49-F238E27FC236}">
                <a16:creationId xmlns:a16="http://schemas.microsoft.com/office/drawing/2014/main" id="{9ED7F371-AE9E-4303-830F-F0B254B71D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47738" y="2000250"/>
            <a:ext cx="10296525" cy="4667250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endParaRPr lang="de-DE" altLang="de-DE" sz="1200">
              <a:solidFill>
                <a:srgbClr val="2F5597"/>
              </a:solidFill>
            </a:endParaRPr>
          </a:p>
          <a:p>
            <a:pPr marL="0" indent="0" eaLnBrk="1" hangingPunct="1">
              <a:lnSpc>
                <a:spcPct val="70000"/>
              </a:lnSpc>
              <a:buFont typeface="Courier New" panose="02070309020205020404" pitchFamily="49" charset="0"/>
              <a:buChar char="o"/>
            </a:pPr>
            <a:r>
              <a:rPr lang="de-DE" altLang="de-DE" sz="3100">
                <a:solidFill>
                  <a:srgbClr val="2F5597"/>
                </a:solidFill>
              </a:rPr>
              <a:t> Genug Zeit zur Unterstützung</a:t>
            </a:r>
          </a:p>
          <a:p>
            <a:pPr marL="0" indent="0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endParaRPr lang="de-DE" altLang="de-DE" sz="800">
              <a:solidFill>
                <a:srgbClr val="2F5597"/>
              </a:solidFill>
            </a:endParaRPr>
          </a:p>
          <a:p>
            <a:pPr marL="0" indent="0" eaLnBrk="1" hangingPunct="1">
              <a:lnSpc>
                <a:spcPct val="70000"/>
              </a:lnSpc>
              <a:buFont typeface="Courier New" panose="02070309020205020404" pitchFamily="49" charset="0"/>
              <a:buChar char="o"/>
            </a:pPr>
            <a:r>
              <a:rPr lang="de-DE" altLang="de-DE" sz="3100">
                <a:solidFill>
                  <a:srgbClr val="2F5597"/>
                </a:solidFill>
              </a:rPr>
              <a:t> Ausreichend Geduld</a:t>
            </a:r>
          </a:p>
          <a:p>
            <a:pPr marL="0" indent="0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endParaRPr lang="de-DE" altLang="de-DE" sz="900">
              <a:solidFill>
                <a:srgbClr val="2F5597"/>
              </a:solidFill>
            </a:endParaRPr>
          </a:p>
          <a:p>
            <a:pPr marL="0" indent="0" eaLnBrk="1" hangingPunct="1">
              <a:lnSpc>
                <a:spcPct val="70000"/>
              </a:lnSpc>
              <a:buFont typeface="Courier New" panose="02070309020205020404" pitchFamily="49" charset="0"/>
              <a:buChar char="o"/>
            </a:pPr>
            <a:r>
              <a:rPr lang="de-DE" altLang="de-DE" sz="3100">
                <a:solidFill>
                  <a:srgbClr val="2F5597"/>
                </a:solidFill>
              </a:rPr>
              <a:t> Bereitschaft des Kindes zur Mitarbeit</a:t>
            </a:r>
          </a:p>
          <a:p>
            <a:pPr marL="0" indent="0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endParaRPr lang="de-DE" altLang="de-DE" sz="900">
              <a:solidFill>
                <a:srgbClr val="2F5597"/>
              </a:solidFill>
            </a:endParaRPr>
          </a:p>
          <a:p>
            <a:pPr marL="0" indent="0" eaLnBrk="1" hangingPunct="1">
              <a:lnSpc>
                <a:spcPct val="70000"/>
              </a:lnSpc>
              <a:buFont typeface="Courier New" panose="02070309020205020404" pitchFamily="49" charset="0"/>
              <a:buChar char="o"/>
            </a:pPr>
            <a:r>
              <a:rPr lang="de-DE" altLang="de-DE" sz="3100">
                <a:solidFill>
                  <a:srgbClr val="2F5597"/>
                </a:solidFill>
              </a:rPr>
              <a:t> Beziehung innerhalb der Familie</a:t>
            </a:r>
          </a:p>
          <a:p>
            <a:pPr marL="0" indent="0" eaLnBrk="1" hangingPunct="1">
              <a:lnSpc>
                <a:spcPct val="70000"/>
              </a:lnSpc>
              <a:buFont typeface="Courier New" panose="02070309020205020404" pitchFamily="49" charset="0"/>
              <a:buNone/>
            </a:pPr>
            <a:endParaRPr lang="de-DE" altLang="de-DE" sz="800">
              <a:solidFill>
                <a:srgbClr val="2F5597"/>
              </a:solidFill>
            </a:endParaRPr>
          </a:p>
          <a:p>
            <a:pPr lvl="1" eaLnBrk="1" hangingPunct="1">
              <a:lnSpc>
                <a:spcPct val="70000"/>
              </a:lnSpc>
              <a:buFont typeface="Courier New" panose="02070309020205020404" pitchFamily="49" charset="0"/>
              <a:buChar char="o"/>
            </a:pPr>
            <a:r>
              <a:rPr lang="de-DE" altLang="de-DE" sz="2700">
                <a:solidFill>
                  <a:srgbClr val="2F5597"/>
                </a:solidFill>
              </a:rPr>
              <a:t> </a:t>
            </a:r>
            <a:r>
              <a:rPr lang="de-DE" altLang="de-DE" sz="2600">
                <a:solidFill>
                  <a:srgbClr val="2F5597"/>
                </a:solidFill>
              </a:rPr>
              <a:t>Geschwisterkinder nicht vergessen</a:t>
            </a:r>
          </a:p>
          <a:p>
            <a:pPr lvl="1" eaLnBrk="1" hangingPunct="1">
              <a:lnSpc>
                <a:spcPct val="70000"/>
              </a:lnSpc>
              <a:buFont typeface="Courier New" panose="02070309020205020404" pitchFamily="49" charset="0"/>
              <a:buChar char="o"/>
            </a:pPr>
            <a:r>
              <a:rPr lang="de-DE" altLang="de-DE" sz="2600">
                <a:solidFill>
                  <a:srgbClr val="2F5597"/>
                </a:solidFill>
              </a:rPr>
              <a:t> Schule sollte nicht die Familie beherrschen</a:t>
            </a:r>
          </a:p>
          <a:p>
            <a:pPr lvl="1" eaLnBrk="1" hangingPunct="1">
              <a:lnSpc>
                <a:spcPct val="70000"/>
              </a:lnSpc>
              <a:buFont typeface="Courier New" panose="02070309020205020404" pitchFamily="49" charset="0"/>
              <a:buChar char="o"/>
            </a:pPr>
            <a:r>
              <a:rPr lang="de-DE" altLang="de-DE" sz="2600">
                <a:solidFill>
                  <a:srgbClr val="2F5597"/>
                </a:solidFill>
              </a:rPr>
              <a:t> </a:t>
            </a:r>
            <a:r>
              <a:rPr lang="de-DE" altLang="de-DE" sz="2200">
                <a:solidFill>
                  <a:srgbClr val="2F5597"/>
                </a:solidFill>
              </a:rPr>
              <a:t>Eigene Schulängste überprüfen u. möglichst aus der Entscheidung halten</a:t>
            </a:r>
          </a:p>
          <a:p>
            <a:pPr lvl="1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endParaRPr lang="de-DE" altLang="de-DE" sz="900">
              <a:solidFill>
                <a:srgbClr val="2F5597"/>
              </a:solidFill>
            </a:endParaRPr>
          </a:p>
          <a:p>
            <a:pPr marL="0" indent="0" eaLnBrk="1" hangingPunct="1">
              <a:lnSpc>
                <a:spcPct val="70000"/>
              </a:lnSpc>
              <a:buFont typeface="Courier New" panose="02070309020205020404" pitchFamily="49" charset="0"/>
              <a:buChar char="o"/>
            </a:pPr>
            <a:r>
              <a:rPr lang="de-DE" altLang="de-DE" sz="3100">
                <a:solidFill>
                  <a:srgbClr val="2F5597"/>
                </a:solidFill>
              </a:rPr>
              <a:t> Entscheidung mit dem Kind vorbereiten</a:t>
            </a:r>
          </a:p>
        </p:txBody>
      </p:sp>
      <p:pic>
        <p:nvPicPr>
          <p:cNvPr id="34820" name="Grafik 6">
            <a:extLst>
              <a:ext uri="{FF2B5EF4-FFF2-40B4-BE49-F238E27FC236}">
                <a16:creationId xmlns:a16="http://schemas.microsoft.com/office/drawing/2014/main" id="{3EFC2604-28CE-49E9-BAE5-4493773EB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238" y="419100"/>
            <a:ext cx="13255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Foliennummernplatzhalter 3">
            <a:extLst>
              <a:ext uri="{FF2B5EF4-FFF2-40B4-BE49-F238E27FC236}">
                <a16:creationId xmlns:a16="http://schemas.microsoft.com/office/drawing/2014/main" id="{C8CE38A3-C176-4C19-8DB2-81601AFB73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207D680-2ACA-4703-9DAB-F69C91D7CE88}" type="slidenum">
              <a:rPr lang="de-DE" altLang="de-DE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de-DE" altLang="de-DE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nhaltsplatzhalter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091AA2-DEC2-4340-8056-B4C4FE2D85E4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74000" y="423863"/>
            <a:ext cx="3322638" cy="6153150"/>
          </a:xfrm>
        </p:spPr>
      </p:pic>
      <p:pic>
        <p:nvPicPr>
          <p:cNvPr id="36867" name="Inhaltsplatzhalter 10" descr="Ein Bild, das Tisch enthält.&#10;&#10;Automatisch generierte Beschreibung">
            <a:extLst>
              <a:ext uri="{FF2B5EF4-FFF2-40B4-BE49-F238E27FC236}">
                <a16:creationId xmlns:a16="http://schemas.microsoft.com/office/drawing/2014/main" id="{2FB95677-947E-488A-9201-4507A403770B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40125" y="423863"/>
            <a:ext cx="3684588" cy="6296025"/>
          </a:xfrm>
        </p:spPr>
      </p:pic>
      <p:pic>
        <p:nvPicPr>
          <p:cNvPr id="36868" name="Inhaltsplatzhalter 5">
            <a:extLst>
              <a:ext uri="{FF2B5EF4-FFF2-40B4-BE49-F238E27FC236}">
                <a16:creationId xmlns:a16="http://schemas.microsoft.com/office/drawing/2014/main" id="{C77C44A7-E76A-4D8D-AB91-B1EB1132F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1325563"/>
            <a:ext cx="212090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Foliennummernplatzhalter 12">
            <a:extLst>
              <a:ext uri="{FF2B5EF4-FFF2-40B4-BE49-F238E27FC236}">
                <a16:creationId xmlns:a16="http://schemas.microsoft.com/office/drawing/2014/main" id="{691696B5-9E3D-4D36-BA48-9E94F02430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166C8B5-D489-4AA4-9C66-9F1E25E2E72D}" type="slidenum">
              <a:rPr lang="de-DE" altLang="de-DE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de-DE" altLang="de-DE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29D8A7-125A-4CF6-AC79-63EE4D2BA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3600" dirty="0"/>
              <a:t>Entscheidungshilfe – </a:t>
            </a:r>
            <a:r>
              <a:rPr lang="de-DE" sz="1800" b="1" dirty="0"/>
              <a:t>stimme zu – habe Bedenken – stimme nicht zu</a:t>
            </a:r>
            <a:br>
              <a:rPr lang="de-DE" sz="1800" b="1" dirty="0"/>
            </a:br>
            <a:r>
              <a:rPr lang="de-DE" sz="1800" b="1" dirty="0"/>
              <a:t>_________________________________________________________</a:t>
            </a:r>
            <a:endParaRPr lang="de-DE" sz="36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21DCEE-63CB-41BD-8C4E-803544C21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/>
            <a:endParaRPr lang="de-DE" sz="2400" dirty="0"/>
          </a:p>
          <a:p>
            <a:pPr lvl="4"/>
            <a:r>
              <a:rPr lang="de-DE" sz="2400" dirty="0"/>
              <a:t>Mein Kind beschäftigt sich gerne alleine? </a:t>
            </a:r>
          </a:p>
          <a:p>
            <a:pPr marL="1828800" lvl="4" indent="0">
              <a:buNone/>
            </a:pPr>
            <a:r>
              <a:rPr lang="de-DE" sz="2400" dirty="0"/>
              <a:t>	- Konzentrationsfähigkeit</a:t>
            </a:r>
          </a:p>
          <a:p>
            <a:pPr lvl="4"/>
            <a:r>
              <a:rPr lang="de-DE" sz="2400" dirty="0"/>
              <a:t>Mein Kind erledigt seine Aufgaben gerne schnell und zeitnah? </a:t>
            </a:r>
          </a:p>
          <a:p>
            <a:pPr marL="1828800" lvl="4" indent="0">
              <a:buNone/>
            </a:pPr>
            <a:r>
              <a:rPr lang="de-DE" sz="2400" dirty="0"/>
              <a:t>	- Arbeitshaltung</a:t>
            </a:r>
          </a:p>
          <a:p>
            <a:pPr lvl="4"/>
            <a:r>
              <a:rPr lang="de-DE" sz="2400" dirty="0"/>
              <a:t>Mein Kind versteht schnell, wenn wir etwas erklären?</a:t>
            </a:r>
          </a:p>
          <a:p>
            <a:pPr marL="1828800" lvl="4" indent="0">
              <a:buNone/>
            </a:pPr>
            <a:r>
              <a:rPr lang="de-DE" sz="2400" dirty="0"/>
              <a:t>	- Auffassungsgabe</a:t>
            </a:r>
          </a:p>
          <a:p>
            <a:pPr lvl="4"/>
            <a:r>
              <a:rPr lang="de-DE" sz="2400" dirty="0"/>
              <a:t>Mein Kind interessiert sich für die meisten Fächer?</a:t>
            </a:r>
          </a:p>
          <a:p>
            <a:pPr marL="1828800" lvl="4" indent="0">
              <a:buNone/>
            </a:pPr>
            <a:r>
              <a:rPr lang="de-DE" sz="2400" dirty="0"/>
              <a:t>	- Lernmotivation</a:t>
            </a:r>
          </a:p>
          <a:p>
            <a:pPr lvl="4"/>
            <a:endParaRPr lang="de-DE" sz="2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DF00E3A-97EB-4A79-A98F-87D0CA33C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B2E9D-7A59-4F64-B12D-65A102AC203C}" type="slidenum">
              <a:rPr lang="de-DE" altLang="de-DE" smtClean="0"/>
              <a:pPr>
                <a:defRPr/>
              </a:pPr>
              <a:t>18</a:t>
            </a:fld>
            <a:endParaRPr lang="de-DE" alt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BFE2B5B-AB52-4BBA-9D4A-9A7FC2072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49385"/>
            <a:ext cx="1658690" cy="340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66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FB6A3B-6033-4ACA-83F8-AC66E1C93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de-DE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Wie können wir </a:t>
            </a:r>
            <a:br>
              <a:rPr lang="de-DE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unsere Kinder fördern?</a:t>
            </a:r>
            <a:br>
              <a:rPr lang="de-DE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1200" b="1" dirty="0">
                <a:solidFill>
                  <a:schemeClr val="accent1">
                    <a:lumMod val="75000"/>
                  </a:schemeClr>
                </a:solidFill>
              </a:rPr>
              <a:t>____________________________________________________________________________________________</a:t>
            </a:r>
            <a:endParaRPr lang="de-DE" dirty="0"/>
          </a:p>
        </p:txBody>
      </p:sp>
      <p:sp>
        <p:nvSpPr>
          <p:cNvPr id="38915" name="Inhaltsplatzhalter 2">
            <a:extLst>
              <a:ext uri="{FF2B5EF4-FFF2-40B4-BE49-F238E27FC236}">
                <a16:creationId xmlns:a16="http://schemas.microsoft.com/office/drawing/2014/main" id="{1F4D0823-5FEE-4740-9ED8-47BC4194D7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1223625" cy="4351338"/>
          </a:xfrm>
        </p:spPr>
        <p:txBody>
          <a:bodyPr/>
          <a:lstStyle/>
          <a:p>
            <a:pPr marL="0" lvl="1" indent="0" eaLnBrk="1" hangingPunct="1">
              <a:spcAft>
                <a:spcPts val="600"/>
              </a:spcAft>
              <a:buFont typeface="Arial" panose="020B0604020202020204" pitchFamily="34" charset="0"/>
              <a:buNone/>
            </a:pPr>
            <a:endParaRPr lang="de-DE" altLang="de-DE" sz="1200">
              <a:solidFill>
                <a:srgbClr val="2F5597"/>
              </a:solidFill>
            </a:endParaRPr>
          </a:p>
          <a:p>
            <a:pPr marL="0" lvl="1" indent="0" eaLnBrk="1" hangingPunct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e-DE" altLang="de-DE" sz="3200">
                <a:solidFill>
                  <a:srgbClr val="2F5597"/>
                </a:solidFill>
              </a:rPr>
              <a:t> Eigenverantwortlichkeit </a:t>
            </a:r>
            <a:r>
              <a:rPr lang="de-DE" altLang="de-DE" sz="3000">
                <a:solidFill>
                  <a:srgbClr val="2F5597"/>
                </a:solidFill>
              </a:rPr>
              <a:t>des Kindes fördern</a:t>
            </a:r>
          </a:p>
          <a:p>
            <a:pPr marL="0" lvl="1" indent="0" eaLnBrk="1" hangingPunct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e-DE" altLang="de-DE" sz="3200">
                <a:solidFill>
                  <a:srgbClr val="2F5597"/>
                </a:solidFill>
              </a:rPr>
              <a:t> Ermutigung</a:t>
            </a:r>
            <a:r>
              <a:rPr lang="de-DE" altLang="de-DE" sz="3000">
                <a:solidFill>
                  <a:srgbClr val="2F5597"/>
                </a:solidFill>
              </a:rPr>
              <a:t> des Kindes</a:t>
            </a:r>
          </a:p>
          <a:p>
            <a:pPr marL="0" lvl="1" indent="0" eaLnBrk="1" hangingPunct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e-DE" altLang="de-DE" sz="3200">
                <a:solidFill>
                  <a:srgbClr val="2F5597"/>
                </a:solidFill>
              </a:rPr>
              <a:t> Anerkennung </a:t>
            </a:r>
            <a:r>
              <a:rPr lang="de-DE" altLang="de-DE" sz="3000">
                <a:solidFill>
                  <a:srgbClr val="2F5597"/>
                </a:solidFill>
              </a:rPr>
              <a:t>für erbrachte Leistungen</a:t>
            </a:r>
          </a:p>
          <a:p>
            <a:pPr marL="0" lvl="1" indent="0" eaLnBrk="1" hangingPunct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e-DE" altLang="de-DE" sz="3200" b="1">
                <a:solidFill>
                  <a:srgbClr val="2F5597"/>
                </a:solidFill>
              </a:rPr>
              <a:t> Fördern,</a:t>
            </a:r>
            <a:r>
              <a:rPr lang="de-DE" altLang="de-DE" b="1">
                <a:solidFill>
                  <a:srgbClr val="2F5597"/>
                </a:solidFill>
              </a:rPr>
              <a:t> </a:t>
            </a:r>
            <a:r>
              <a:rPr lang="de-DE" altLang="de-DE" sz="3000">
                <a:solidFill>
                  <a:srgbClr val="2F5597"/>
                </a:solidFill>
              </a:rPr>
              <a:t>nicht </a:t>
            </a:r>
            <a:r>
              <a:rPr lang="de-DE" altLang="de-DE" sz="3000" b="1">
                <a:solidFill>
                  <a:srgbClr val="2F5597"/>
                </a:solidFill>
              </a:rPr>
              <a:t>überfordern</a:t>
            </a:r>
          </a:p>
          <a:p>
            <a:pPr marL="0" lvl="1" indent="0" eaLnBrk="1" hangingPunct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e-DE" altLang="de-DE" sz="3200">
                <a:solidFill>
                  <a:srgbClr val="2F5597"/>
                </a:solidFill>
              </a:rPr>
              <a:t> Vertrauen </a:t>
            </a:r>
            <a:r>
              <a:rPr lang="de-DE" altLang="de-DE" sz="3000">
                <a:solidFill>
                  <a:srgbClr val="2F5597"/>
                </a:solidFill>
              </a:rPr>
              <a:t>in das Kind setzen, positive Signale senden</a:t>
            </a:r>
          </a:p>
          <a:p>
            <a:pPr marL="0" lvl="1" indent="0" eaLnBrk="1" hangingPunct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e-DE" altLang="de-DE" sz="3200">
                <a:solidFill>
                  <a:srgbClr val="2F5597"/>
                </a:solidFill>
              </a:rPr>
              <a:t> Engagement</a:t>
            </a:r>
            <a:r>
              <a:rPr lang="de-DE" altLang="de-DE" sz="3000">
                <a:solidFill>
                  <a:srgbClr val="2F5597"/>
                </a:solidFill>
              </a:rPr>
              <a:t> der Eltern an der Schule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de-DE" altLang="de-DE" sz="1400">
              <a:solidFill>
                <a:srgbClr val="2F5597"/>
              </a:solidFill>
            </a:endParaRPr>
          </a:p>
        </p:txBody>
      </p:sp>
      <p:pic>
        <p:nvPicPr>
          <p:cNvPr id="38916" name="Grafik 6">
            <a:extLst>
              <a:ext uri="{FF2B5EF4-FFF2-40B4-BE49-F238E27FC236}">
                <a16:creationId xmlns:a16="http://schemas.microsoft.com/office/drawing/2014/main" id="{17B7EEC1-BA41-466D-9836-AFAE1A78E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238" y="419100"/>
            <a:ext cx="13255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Foliennummernplatzhalter 3">
            <a:extLst>
              <a:ext uri="{FF2B5EF4-FFF2-40B4-BE49-F238E27FC236}">
                <a16:creationId xmlns:a16="http://schemas.microsoft.com/office/drawing/2014/main" id="{B959D731-5FB9-44A7-9AB6-0D176F34E1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C4846DB-E762-425A-9F38-78E702F74765}" type="slidenum">
              <a:rPr lang="de-DE" altLang="de-DE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de-DE" altLang="de-DE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>
            <a:extLst>
              <a:ext uri="{FF2B5EF4-FFF2-40B4-BE49-F238E27FC236}">
                <a16:creationId xmlns:a16="http://schemas.microsoft.com/office/drawing/2014/main" id="{09331CA3-ACFC-4B6D-9F39-05D30805D9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de-DE" altLang="de-DE"/>
              <a:t>Schulformen  			Anforderungen</a:t>
            </a:r>
            <a:br>
              <a:rPr lang="de-DE" altLang="de-DE"/>
            </a:br>
            <a:r>
              <a:rPr lang="de-DE" altLang="de-DE" sz="1400"/>
              <a:t>___________________________________________________________________________________________________________________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CD2975-7083-4674-951F-AD19379981E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altLang="de-DE" sz="1600" b="1"/>
              <a:t>Hauptschule </a:t>
            </a:r>
            <a:endParaRPr lang="de-DE" altLang="de-DE" sz="1600" b="1" dirty="0"/>
          </a:p>
          <a:p>
            <a:pPr lvl="1" eaLnBrk="1" fontAlgn="auto" hangingPunct="1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altLang="de-DE" sz="1600" dirty="0"/>
              <a:t>Praktisches Interesse</a:t>
            </a:r>
          </a:p>
          <a:p>
            <a:pPr lvl="1" eaLnBrk="1" fontAlgn="auto" hangingPunct="1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altLang="de-DE" sz="1600" dirty="0"/>
              <a:t>verzahnt Schule und Beruf</a:t>
            </a:r>
          </a:p>
          <a:p>
            <a:pPr lvl="1" eaLnBrk="1" fontAlgn="auto" hangingPunct="1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altLang="de-DE" sz="1600" dirty="0"/>
              <a:t> Bereitet auf eine berufliche Orientierung in den Bereichen</a:t>
            </a:r>
          </a:p>
          <a:p>
            <a:pPr lvl="2" eaLnBrk="1" fontAlgn="auto" hangingPunct="1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altLang="de-DE" sz="1600" dirty="0"/>
              <a:t>Handwerk, Wirtschaft, Technik, Dienstleistung und Soziales vor…</a:t>
            </a:r>
            <a:endParaRPr lang="de-DE" altLang="de-DE" sz="1600" b="1" dirty="0"/>
          </a:p>
          <a:p>
            <a:pPr eaLnBrk="1" fontAlgn="auto" hangingPunct="1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altLang="de-DE" sz="1600" b="1" dirty="0"/>
              <a:t>Realschule</a:t>
            </a:r>
          </a:p>
          <a:p>
            <a:pPr lvl="1" eaLnBrk="1" fontAlgn="auto" hangingPunct="1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altLang="de-DE" sz="1600" dirty="0"/>
              <a:t>Strukturiertes Lernen in kleineren Einzelschritten</a:t>
            </a:r>
          </a:p>
          <a:p>
            <a:pPr lvl="1" eaLnBrk="1" fontAlgn="auto" hangingPunct="1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altLang="de-DE" sz="1600" dirty="0"/>
              <a:t>konkrete und praktische Anweisungen</a:t>
            </a:r>
          </a:p>
          <a:p>
            <a:pPr lvl="1" eaLnBrk="1" fontAlgn="auto" hangingPunct="1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altLang="de-DE" sz="1600" dirty="0"/>
              <a:t>Bereitet schwerpunktmäßig auf Berufsbilder im</a:t>
            </a:r>
          </a:p>
          <a:p>
            <a:pPr lvl="2" eaLnBrk="1" fontAlgn="auto" hangingPunct="1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altLang="de-DE" sz="1600" dirty="0"/>
              <a:t>kaufmännischen, sprachlichen, technischen und sozialen Bereich vor…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B60F9C5-ECEF-441F-AE88-E6C5168FF3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altLang="de-DE" sz="1600" b="1" dirty="0"/>
              <a:t>Gymnasium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altLang="de-DE" sz="1600" dirty="0"/>
              <a:t>Viel Selbstständigkeit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altLang="de-DE" sz="1600" dirty="0"/>
              <a:t>lernen in größeren Schritten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altLang="de-DE" sz="1600" dirty="0"/>
              <a:t>2. Fremdsprache ist Pflicht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altLang="de-DE" sz="1600" dirty="0"/>
              <a:t>am Ende der Klasse 10 wird die Berechtigung zum Besuch der 3-jährigen Oberstufe des Gymnasiums oder entsprechender vollzeitschulischer Bildungsgänge des Berufskollegs erworben…</a:t>
            </a:r>
          </a:p>
          <a:p>
            <a:pPr eaLnBrk="1" fontAlgn="auto" hangingPunct="1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altLang="de-DE" sz="1600" b="1" dirty="0"/>
              <a:t>Gesamtschule</a:t>
            </a:r>
          </a:p>
          <a:p>
            <a:pPr lvl="1" eaLnBrk="1" fontAlgn="auto" hangingPunct="1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altLang="de-DE" sz="1600" dirty="0"/>
              <a:t>Alles unter einem Dach </a:t>
            </a:r>
          </a:p>
          <a:p>
            <a:pPr lvl="1" eaLnBrk="1" fontAlgn="auto" hangingPunct="1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altLang="de-DE" sz="1600" dirty="0"/>
              <a:t>genug Zeit, um eine individuelle Laufbahn einzuschlagen</a:t>
            </a:r>
          </a:p>
          <a:p>
            <a:pPr lvl="1" eaLnBrk="1" fontAlgn="auto" hangingPunct="1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altLang="de-DE" sz="1600" dirty="0"/>
              <a:t>um den unterschiedlichen Lernvoraussetzungen und Fähigkeiten der SuS gerecht zu werden, bietet die Gesamtschule Fachleistungskurse mit unterschiedlichen hohen Anforderungen an…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de-DE" dirty="0"/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956C4CAD-A8CD-4356-A043-D623C2CCF1BB}"/>
              </a:ext>
            </a:extLst>
          </p:cNvPr>
          <p:cNvCxnSpPr>
            <a:cxnSpLocks/>
          </p:cNvCxnSpPr>
          <p:nvPr/>
        </p:nvCxnSpPr>
        <p:spPr>
          <a:xfrm>
            <a:off x="5075238" y="957263"/>
            <a:ext cx="13779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Foliennummernplatzhalter 7">
            <a:extLst>
              <a:ext uri="{FF2B5EF4-FFF2-40B4-BE49-F238E27FC236}">
                <a16:creationId xmlns:a16="http://schemas.microsoft.com/office/drawing/2014/main" id="{A9B18838-FF20-47A3-A4F5-1F694EBA6B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A0FC609-EC78-458E-AAE2-E6A9281B0F78}" type="slidenum">
              <a:rPr lang="de-DE" altLang="de-DE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de-DE" altLang="de-DE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BC90FE-261F-4BC3-A376-C035B1DBB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de-DE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Wie können wir </a:t>
            </a:r>
            <a:br>
              <a:rPr lang="de-DE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unsere Kinder fördern?</a:t>
            </a:r>
            <a:br>
              <a:rPr lang="de-DE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1200" b="1" dirty="0">
                <a:solidFill>
                  <a:schemeClr val="accent1">
                    <a:lumMod val="75000"/>
                  </a:schemeClr>
                </a:solidFill>
              </a:rPr>
              <a:t>____________________________________________________________________________________________</a:t>
            </a:r>
            <a:endParaRPr lang="de-DE" dirty="0"/>
          </a:p>
        </p:txBody>
      </p:sp>
      <p:sp>
        <p:nvSpPr>
          <p:cNvPr id="40963" name="Inhaltsplatzhalter 2">
            <a:extLst>
              <a:ext uri="{FF2B5EF4-FFF2-40B4-BE49-F238E27FC236}">
                <a16:creationId xmlns:a16="http://schemas.microsoft.com/office/drawing/2014/main" id="{2EFB4FEC-EF30-4D15-A66C-14EEF611C7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1223625" cy="4351338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de-DE" altLang="de-DE" sz="1400" dirty="0">
              <a:solidFill>
                <a:srgbClr val="2F5597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de-DE" altLang="de-DE" sz="1200" dirty="0">
              <a:solidFill>
                <a:srgbClr val="2F5597"/>
              </a:solidFill>
            </a:endParaRPr>
          </a:p>
          <a:p>
            <a:pPr marL="0" indent="0" eaLnBrk="1" hangingPunct="1">
              <a:buFont typeface="Courier New" panose="02070309020205020404" pitchFamily="49" charset="0"/>
              <a:buChar char="o"/>
            </a:pPr>
            <a:r>
              <a:rPr lang="de-DE" altLang="de-DE" sz="3600" dirty="0">
                <a:solidFill>
                  <a:srgbClr val="2F5597"/>
                </a:solidFill>
              </a:rPr>
              <a:t> Wertschätzung der Schule durch die Eltern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de-DE" altLang="de-DE" sz="3200" dirty="0">
                <a:solidFill>
                  <a:srgbClr val="2F5597"/>
                </a:solidFill>
              </a:rPr>
              <a:t> nicht schlecht über Lehrkräfte sprechen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de-DE" altLang="de-DE" sz="3200" dirty="0">
                <a:solidFill>
                  <a:srgbClr val="2F5597"/>
                </a:solidFill>
              </a:rPr>
              <a:t> sich aus Konflikten möglichst heraus halten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de-DE" altLang="de-DE" sz="3200" dirty="0">
              <a:solidFill>
                <a:srgbClr val="2F5597"/>
              </a:solidFill>
            </a:endParaRPr>
          </a:p>
          <a:p>
            <a:pPr lvl="1" eaLnBrk="1" hangingPunct="1">
              <a:buFont typeface="Symbol" panose="05050102010706020507" pitchFamily="18" charset="2"/>
              <a:buChar char="-"/>
            </a:pPr>
            <a:r>
              <a:rPr lang="de-DE" altLang="de-DE" sz="3200" dirty="0">
                <a:solidFill>
                  <a:srgbClr val="2F5597"/>
                </a:solidFill>
              </a:rPr>
              <a:t> in Grundschule sind die Kinder </a:t>
            </a:r>
            <a:r>
              <a:rPr lang="de-DE" altLang="de-DE" sz="3200" b="1" i="1" u="sng" dirty="0">
                <a:solidFill>
                  <a:srgbClr val="2F5597"/>
                </a:solidFill>
              </a:rPr>
              <a:t>die Großen</a:t>
            </a:r>
          </a:p>
          <a:p>
            <a:pPr lvl="1" eaLnBrk="1" hangingPunct="1">
              <a:buFont typeface="Symbol" panose="05050102010706020507" pitchFamily="18" charset="2"/>
              <a:buChar char="-"/>
            </a:pPr>
            <a:r>
              <a:rPr lang="de-DE" altLang="de-DE" sz="3200" dirty="0">
                <a:solidFill>
                  <a:srgbClr val="2F5597"/>
                </a:solidFill>
              </a:rPr>
              <a:t> in weiterführenden Schule sind die Kinder </a:t>
            </a:r>
            <a:r>
              <a:rPr lang="de-DE" altLang="de-DE" sz="3200" b="1" i="1" u="sng" dirty="0">
                <a:solidFill>
                  <a:srgbClr val="2F5597"/>
                </a:solidFill>
              </a:rPr>
              <a:t>die Kleinen</a:t>
            </a:r>
          </a:p>
          <a:p>
            <a:pPr marL="0" indent="0" eaLnBrk="1" hangingPunct="1">
              <a:buFont typeface="Courier New" panose="02070309020205020404" pitchFamily="49" charset="0"/>
              <a:buNone/>
            </a:pPr>
            <a:r>
              <a:rPr lang="de-DE" altLang="de-DE" sz="3600" dirty="0">
                <a:solidFill>
                  <a:srgbClr val="2F5597"/>
                </a:solidFill>
              </a:rPr>
              <a:t> </a:t>
            </a:r>
            <a:endParaRPr lang="de-DE" altLang="de-DE" sz="3200" dirty="0">
              <a:solidFill>
                <a:srgbClr val="2F5597"/>
              </a:solidFill>
            </a:endParaRPr>
          </a:p>
        </p:txBody>
      </p:sp>
      <p:pic>
        <p:nvPicPr>
          <p:cNvPr id="40964" name="Grafik 6">
            <a:extLst>
              <a:ext uri="{FF2B5EF4-FFF2-40B4-BE49-F238E27FC236}">
                <a16:creationId xmlns:a16="http://schemas.microsoft.com/office/drawing/2014/main" id="{3D1EB6D1-7A47-4926-B027-D92968668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238" y="419100"/>
            <a:ext cx="13255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Foliennummernplatzhalter 3">
            <a:extLst>
              <a:ext uri="{FF2B5EF4-FFF2-40B4-BE49-F238E27FC236}">
                <a16:creationId xmlns:a16="http://schemas.microsoft.com/office/drawing/2014/main" id="{C6DEDF1E-8978-4DDC-BCF7-FB188ECEAE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15890D1-23BD-4ED8-AFD2-3D8B58DD99D7}" type="slidenum">
              <a:rPr lang="de-DE" altLang="de-DE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de-DE" altLang="de-DE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795364-D093-4E1F-AF4B-60F70B1A4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de-DE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Wie können wir </a:t>
            </a:r>
            <a:br>
              <a:rPr lang="de-DE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unsere Kinder fördern?</a:t>
            </a:r>
            <a:br>
              <a:rPr lang="de-DE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1200" b="1" dirty="0">
                <a:solidFill>
                  <a:schemeClr val="accent1">
                    <a:lumMod val="75000"/>
                  </a:schemeClr>
                </a:solidFill>
              </a:rPr>
              <a:t>____________________________________________________________________________________________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5D6F73-ECC3-45DA-9FB9-8782EB206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23625" cy="435133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200" dirty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de-DE" sz="3600" dirty="0">
                <a:solidFill>
                  <a:schemeClr val="accent1">
                    <a:lumMod val="75000"/>
                  </a:schemeClr>
                </a:solidFill>
              </a:rPr>
              <a:t>Unterstützung durch die ganze Familie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000" dirty="0">
              <a:solidFill>
                <a:schemeClr val="accent1">
                  <a:lumMod val="7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3200" dirty="0">
                <a:solidFill>
                  <a:schemeClr val="accent1">
                    <a:lumMod val="75000"/>
                  </a:schemeClr>
                </a:solidFill>
              </a:rPr>
              <a:t> Veränderungen in der Familie können unsere Kinder belasten</a:t>
            </a: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2800" dirty="0">
                <a:solidFill>
                  <a:schemeClr val="accent1">
                    <a:lumMod val="75000"/>
                  </a:schemeClr>
                </a:solidFill>
              </a:rPr>
              <a:t>Arbeitslosigkeit</a:t>
            </a: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2800" dirty="0">
                <a:solidFill>
                  <a:schemeClr val="accent1">
                    <a:lumMod val="75000"/>
                  </a:schemeClr>
                </a:solidFill>
              </a:rPr>
              <a:t>Trennung / Scheidung der Eltern</a:t>
            </a: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2800" dirty="0">
                <a:solidFill>
                  <a:schemeClr val="accent1">
                    <a:lumMod val="75000"/>
                  </a:schemeClr>
                </a:solidFill>
              </a:rPr>
              <a:t>Sterbefall in der Familie</a:t>
            </a: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2800" dirty="0">
                <a:solidFill>
                  <a:schemeClr val="accent1">
                    <a:lumMod val="75000"/>
                  </a:schemeClr>
                </a:solidFill>
              </a:rPr>
              <a:t>…</a:t>
            </a:r>
          </a:p>
        </p:txBody>
      </p:sp>
      <p:pic>
        <p:nvPicPr>
          <p:cNvPr id="43012" name="Grafik 6">
            <a:extLst>
              <a:ext uri="{FF2B5EF4-FFF2-40B4-BE49-F238E27FC236}">
                <a16:creationId xmlns:a16="http://schemas.microsoft.com/office/drawing/2014/main" id="{E210D955-B77C-4484-935B-B0FE56A1E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238" y="419100"/>
            <a:ext cx="13255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Foliennummernplatzhalter 3">
            <a:extLst>
              <a:ext uri="{FF2B5EF4-FFF2-40B4-BE49-F238E27FC236}">
                <a16:creationId xmlns:a16="http://schemas.microsoft.com/office/drawing/2014/main" id="{05838C3B-3F7A-47A8-9BC2-7C69AA80AE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E8ABF3E-9C8D-4E1C-861A-F1167BCD303B}" type="slidenum">
              <a:rPr lang="de-DE" altLang="de-DE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de-DE" altLang="de-DE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89908B-26C0-4B1A-B734-E514CE8BF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sz="3600" b="1" dirty="0">
                <a:solidFill>
                  <a:schemeClr val="accent1">
                    <a:lumMod val="75000"/>
                  </a:schemeClr>
                </a:solidFill>
              </a:rPr>
              <a:t>Unterstützung beim Kinderschutzbund </a:t>
            </a:r>
            <a:br>
              <a:rPr lang="de-DE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3600" b="1" dirty="0">
                <a:solidFill>
                  <a:schemeClr val="accent1">
                    <a:lumMod val="75000"/>
                  </a:schemeClr>
                </a:solidFill>
              </a:rPr>
              <a:t>Ortsverband Aachen</a:t>
            </a:r>
            <a:br>
              <a:rPr lang="de-DE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1200" b="1" dirty="0">
                <a:solidFill>
                  <a:schemeClr val="accent1">
                    <a:lumMod val="75000"/>
                  </a:schemeClr>
                </a:solidFill>
              </a:rPr>
              <a:t>____________________________________________________________________________________________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54A0C1-3228-43BF-9E94-F44A5A5439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342900" indent="-342900" algn="ctr">
              <a:lnSpc>
                <a:spcPct val="100000"/>
              </a:lnSpc>
              <a:spcBef>
                <a:spcPct val="20000"/>
              </a:spcBef>
              <a:buFontTx/>
              <a:buNone/>
              <a:defRPr/>
            </a:pPr>
            <a:endParaRPr lang="de-DE" altLang="de-DE" sz="3200" b="1" kern="0" dirty="0">
              <a:solidFill>
                <a:srgbClr val="3366CC"/>
              </a:solidFill>
              <a:latin typeface="Arial"/>
              <a:sym typeface="Wingdings" panose="05000000000000000000" pitchFamily="2" charset="2"/>
            </a:endParaRPr>
          </a:p>
          <a:p>
            <a:pPr marL="342900" indent="-342900" algn="ctr">
              <a:lnSpc>
                <a:spcPct val="100000"/>
              </a:lnSpc>
              <a:spcBef>
                <a:spcPct val="20000"/>
              </a:spcBef>
              <a:buFontTx/>
              <a:buNone/>
              <a:defRPr/>
            </a:pPr>
            <a:endParaRPr lang="de-DE" altLang="de-DE" sz="5800" b="1" kern="0" dirty="0">
              <a:solidFill>
                <a:srgbClr val="3366CC"/>
              </a:solidFill>
              <a:sym typeface="Wingdings" panose="05000000000000000000" pitchFamily="2" charset="2"/>
            </a:endParaRPr>
          </a:p>
          <a:p>
            <a:pPr marL="1828800" lvl="4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4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828800" lvl="4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3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828800" lvl="4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3600" b="1" dirty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de-DE" sz="30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endParaRPr lang="de-DE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9CE01345-2CC0-44B6-980B-92A2E14734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29729" y="1825625"/>
            <a:ext cx="3866542" cy="4351338"/>
          </a:xfrm>
          <a:prstGeom prst="rect">
            <a:avLst/>
          </a:prstGeom>
        </p:spPr>
      </p:pic>
      <p:sp>
        <p:nvSpPr>
          <p:cNvPr id="45061" name="Foliennummernplatzhalter 8">
            <a:extLst>
              <a:ext uri="{FF2B5EF4-FFF2-40B4-BE49-F238E27FC236}">
                <a16:creationId xmlns:a16="http://schemas.microsoft.com/office/drawing/2014/main" id="{6FA1AA6E-44E1-4688-B732-895FB99C52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AC4CB99-AD19-4CB8-B0FF-A03947500823}" type="slidenum">
              <a:rPr lang="de-DE" altLang="de-DE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pic>
        <p:nvPicPr>
          <p:cNvPr id="45060" name="Grafik 6">
            <a:extLst>
              <a:ext uri="{FF2B5EF4-FFF2-40B4-BE49-F238E27FC236}">
                <a16:creationId xmlns:a16="http://schemas.microsoft.com/office/drawing/2014/main" id="{A56CE1F0-CDBC-46E3-B4E4-68044F81A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238" y="419100"/>
            <a:ext cx="13255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74E6540-8669-4866-8896-AD6211D79C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825625"/>
            <a:ext cx="5547841" cy="434072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C358BB2-306A-47FE-8965-01BC113DAF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2467" y="6257925"/>
            <a:ext cx="6767147" cy="49381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4B008D-FF96-4355-9301-2A4BC9B01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de-DE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Wie können wir </a:t>
            </a:r>
            <a:br>
              <a:rPr lang="de-DE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unsere Kinder fördern?</a:t>
            </a:r>
            <a:br>
              <a:rPr lang="de-DE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1200" b="1" dirty="0">
                <a:solidFill>
                  <a:schemeClr val="accent1">
                    <a:lumMod val="75000"/>
                  </a:schemeClr>
                </a:solidFill>
              </a:rPr>
              <a:t>____________________________________________________________________________________________</a:t>
            </a:r>
            <a:endParaRPr lang="de-DE" dirty="0"/>
          </a:p>
        </p:txBody>
      </p:sp>
      <p:sp>
        <p:nvSpPr>
          <p:cNvPr id="49155" name="Inhaltsplatzhalter 2">
            <a:extLst>
              <a:ext uri="{FF2B5EF4-FFF2-40B4-BE49-F238E27FC236}">
                <a16:creationId xmlns:a16="http://schemas.microsoft.com/office/drawing/2014/main" id="{654C4E8E-6D95-41A8-9B5B-FE582A7000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1223625" cy="4351338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de-DE" altLang="de-DE" sz="1400" dirty="0">
              <a:solidFill>
                <a:srgbClr val="2F5597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de-DE" altLang="de-DE" sz="1200" dirty="0">
              <a:solidFill>
                <a:srgbClr val="2F5597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de-DE" altLang="de-DE" sz="1200" dirty="0">
              <a:solidFill>
                <a:srgbClr val="2F5597"/>
              </a:solidFill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de-DE" altLang="de-DE" sz="3600" dirty="0">
                <a:solidFill>
                  <a:srgbClr val="2F5597"/>
                </a:solidFill>
              </a:rPr>
              <a:t>Zum Wachsen brauchen unsere Kinder 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de-DE" altLang="de-DE" sz="3600" dirty="0">
                <a:solidFill>
                  <a:srgbClr val="2F5597"/>
                </a:solidFill>
              </a:rPr>
              <a:t>Liebe, Vertrauen und Annahme!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de-DE" altLang="de-DE" sz="1200" dirty="0">
              <a:solidFill>
                <a:srgbClr val="2F5597"/>
              </a:solidFill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de-DE" altLang="de-DE" sz="1200" dirty="0">
              <a:solidFill>
                <a:srgbClr val="2F5597"/>
              </a:solidFill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DE" altLang="de-DE" dirty="0">
                <a:solidFill>
                  <a:srgbClr val="2F5597"/>
                </a:solidFill>
              </a:rPr>
              <a:t>Aus: </a:t>
            </a:r>
            <a:r>
              <a:rPr lang="de-DE" altLang="de-DE" b="1" dirty="0">
                <a:solidFill>
                  <a:srgbClr val="2F5597"/>
                </a:solidFill>
              </a:rPr>
              <a:t>Starke Eltern – Starke Kinder</a:t>
            </a:r>
            <a:endParaRPr lang="de-DE" altLang="de-DE" b="1" dirty="0">
              <a:solidFill>
                <a:srgbClr val="2F5597"/>
              </a:solidFill>
              <a:cs typeface="Calibri" panose="020F0502020204030204" pitchFamily="34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DE" altLang="de-DE" sz="2000" dirty="0">
                <a:solidFill>
                  <a:srgbClr val="2F5597"/>
                </a:solidFill>
                <a:cs typeface="Calibri" panose="020F0502020204030204" pitchFamily="34" charset="0"/>
              </a:rPr>
              <a:t>Der Elternkurs des Kinderschutzbundes</a:t>
            </a: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DE" altLang="de-DE" sz="2000" dirty="0">
                <a:solidFill>
                  <a:srgbClr val="2F5597"/>
                </a:solidFill>
                <a:cs typeface="Calibri" panose="020F0502020204030204" pitchFamily="34" charset="0"/>
                <a:hlinkClick r:id="rId3"/>
              </a:rPr>
              <a:t>www.starkeelternstarkekinder.de</a:t>
            </a:r>
            <a:endParaRPr lang="de-DE" altLang="de-DE" sz="2000" dirty="0">
              <a:solidFill>
                <a:srgbClr val="2F5597"/>
              </a:solidFill>
              <a:cs typeface="Calibri" panose="020F0502020204030204" pitchFamily="34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de-DE" altLang="de-DE" sz="2000" dirty="0">
              <a:solidFill>
                <a:srgbClr val="2F5597"/>
              </a:solidFill>
              <a:cs typeface="Calibri" panose="020F0502020204030204" pitchFamily="34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de-DE" altLang="de-DE" sz="2000" dirty="0">
                <a:solidFill>
                  <a:srgbClr val="2F5597"/>
                </a:solidFill>
                <a:cs typeface="Calibri" panose="020F0502020204030204" pitchFamily="34" charset="0"/>
              </a:rPr>
              <a:t>https://www.kinderschutzbund-aachen.de/starke-eltern-starke-kinder</a:t>
            </a: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de-DE" altLang="de-DE" sz="2000" dirty="0">
              <a:solidFill>
                <a:srgbClr val="2F559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de-DE" altLang="de-DE" sz="1600" dirty="0">
              <a:solidFill>
                <a:srgbClr val="2F5597"/>
              </a:solidFill>
            </a:endParaRPr>
          </a:p>
        </p:txBody>
      </p:sp>
      <p:pic>
        <p:nvPicPr>
          <p:cNvPr id="49156" name="Grafik 6">
            <a:extLst>
              <a:ext uri="{FF2B5EF4-FFF2-40B4-BE49-F238E27FC236}">
                <a16:creationId xmlns:a16="http://schemas.microsoft.com/office/drawing/2014/main" id="{455667BA-4A05-4B81-82B5-F12147F6C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238" y="419100"/>
            <a:ext cx="13255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Grafik 4">
            <a:extLst>
              <a:ext uri="{FF2B5EF4-FFF2-40B4-BE49-F238E27FC236}">
                <a16:creationId xmlns:a16="http://schemas.microsoft.com/office/drawing/2014/main" id="{CC6CE533-5EAF-4CCC-9607-2EE1F765A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24" y="3429000"/>
            <a:ext cx="2243138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Foliennummernplatzhalter 5">
            <a:extLst>
              <a:ext uri="{FF2B5EF4-FFF2-40B4-BE49-F238E27FC236}">
                <a16:creationId xmlns:a16="http://schemas.microsoft.com/office/drawing/2014/main" id="{D341FF2B-AF1E-48B1-BF7A-3856E1D757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80E8B61-FF16-4756-9159-D0ED3E22EE22}" type="slidenum">
              <a:rPr lang="de-DE" altLang="de-DE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de-DE" altLang="de-DE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4B008D-FF96-4355-9301-2A4BC9B01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de-DE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Wie können wir </a:t>
            </a:r>
            <a:br>
              <a:rPr lang="de-DE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unsere Kinder fördern?</a:t>
            </a:r>
            <a:br>
              <a:rPr lang="de-DE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1200" b="1" dirty="0">
                <a:solidFill>
                  <a:schemeClr val="accent1">
                    <a:lumMod val="75000"/>
                  </a:schemeClr>
                </a:solidFill>
              </a:rPr>
              <a:t>____________________________________________________________________________________________</a:t>
            </a:r>
            <a:endParaRPr lang="de-DE" dirty="0"/>
          </a:p>
        </p:txBody>
      </p:sp>
      <p:sp>
        <p:nvSpPr>
          <p:cNvPr id="49155" name="Inhaltsplatzhalter 2">
            <a:extLst>
              <a:ext uri="{FF2B5EF4-FFF2-40B4-BE49-F238E27FC236}">
                <a16:creationId xmlns:a16="http://schemas.microsoft.com/office/drawing/2014/main" id="{654C4E8E-6D95-41A8-9B5B-FE582A7000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2226" y="1847850"/>
            <a:ext cx="11223625" cy="4351338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de-DE" altLang="de-DE" sz="1400" dirty="0">
              <a:solidFill>
                <a:srgbClr val="2F5597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de-DE" altLang="de-DE" sz="1200" dirty="0">
              <a:solidFill>
                <a:srgbClr val="2F5597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de-DE" altLang="de-DE" sz="1200" dirty="0">
              <a:solidFill>
                <a:srgbClr val="2F5597"/>
              </a:solidFill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de-DE" altLang="de-DE" sz="3600" b="1" i="1" u="sng" dirty="0">
                <a:solidFill>
                  <a:srgbClr val="2F5597"/>
                </a:solidFill>
              </a:rPr>
              <a:t>Glaubenssatz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de-DE" altLang="de-DE" sz="800" b="1" i="1" u="sng" dirty="0">
              <a:solidFill>
                <a:srgbClr val="2F5597"/>
              </a:solidFill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de-DE" altLang="de-DE" sz="3600" dirty="0">
                <a:solidFill>
                  <a:srgbClr val="2F5597"/>
                </a:solidFill>
              </a:rPr>
              <a:t>Ich kann was ich will!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de-DE" altLang="de-DE" sz="3600" dirty="0">
                <a:solidFill>
                  <a:srgbClr val="2F5597"/>
                </a:solidFill>
              </a:rPr>
              <a:t>Alles ist in mir! </a:t>
            </a:r>
            <a:r>
              <a:rPr lang="de-DE" altLang="de-DE" sz="3600" dirty="0">
                <a:solidFill>
                  <a:srgbClr val="2F5597"/>
                </a:solidFill>
                <a:sym typeface="Wingdings" panose="05000000000000000000" pitchFamily="2" charset="2"/>
              </a:rPr>
              <a:t></a:t>
            </a:r>
            <a:endParaRPr lang="de-DE" altLang="de-DE" sz="3600" dirty="0">
              <a:solidFill>
                <a:srgbClr val="2F5597"/>
              </a:solidFill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de-DE" altLang="de-DE" sz="1200" dirty="0">
              <a:solidFill>
                <a:srgbClr val="2F5597"/>
              </a:solidFill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de-DE" altLang="de-DE" sz="1200" dirty="0">
              <a:solidFill>
                <a:srgbClr val="2F5597"/>
              </a:solidFill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de-DE" altLang="de-DE" sz="2000" dirty="0">
              <a:solidFill>
                <a:srgbClr val="2F559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de-DE" altLang="de-DE" sz="1600" dirty="0">
              <a:solidFill>
                <a:srgbClr val="2F5597"/>
              </a:solidFill>
            </a:endParaRPr>
          </a:p>
        </p:txBody>
      </p:sp>
      <p:sp>
        <p:nvSpPr>
          <p:cNvPr id="49158" name="Foliennummernplatzhalter 5">
            <a:extLst>
              <a:ext uri="{FF2B5EF4-FFF2-40B4-BE49-F238E27FC236}">
                <a16:creationId xmlns:a16="http://schemas.microsoft.com/office/drawing/2014/main" id="{D341FF2B-AF1E-48B1-BF7A-3856E1D757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80E8B61-FF16-4756-9159-D0ED3E22EE22}" type="slidenum">
              <a:rPr lang="de-DE" altLang="de-DE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24</a:t>
            </a:fld>
            <a:endParaRPr lang="de-DE" altLang="de-DE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376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BBABC-4836-4FFA-8F77-ED2DF1B69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de-DE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3600" b="1" dirty="0">
                <a:solidFill>
                  <a:schemeClr val="accent1">
                    <a:lumMod val="75000"/>
                  </a:schemeClr>
                </a:solidFill>
              </a:rPr>
              <a:t>Vorbereitung auf den Tag der offenen Türe</a:t>
            </a:r>
            <a:br>
              <a:rPr lang="de-DE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1200" b="1" dirty="0">
                <a:solidFill>
                  <a:schemeClr val="accent1">
                    <a:lumMod val="75000"/>
                  </a:schemeClr>
                </a:solidFill>
              </a:rPr>
              <a:t>____________________________________________________________________________________________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7339C9-F9F6-4BFC-8C17-E5C9E75B5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23625" cy="435133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Schauen sie sich gemeinsam mit ihrem Kind die Homepage der Schule an!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Was ist ihrem Kind für eine gute Schule wichtig?</a:t>
            </a:r>
            <a:endParaRPr lang="de-DE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000" dirty="0"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de-DE" b="1" i="1" dirty="0">
                <a:ea typeface="Calibri" panose="020F0502020204030204" pitchFamily="34" charset="0"/>
                <a:cs typeface="Times New Roman" panose="02020603050405020304" pitchFamily="18" charset="0"/>
              </a:rPr>
              <a:t>Gehen sie mit ihrem Kind ins Gespräch!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Welche Schwerpunkte sind für sie und ihr Kind wichtig?</a:t>
            </a:r>
            <a:endParaRPr lang="de-DE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Welche AGs gibt es?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Wie geht die Schule mit Konflikten um?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Wie schmeckt das Mittagessen?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Wie ist die Zusammenarbeit mit Eltern geregelt?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de-DE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-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de-DE" altLang="de-DE" sz="2800" kern="0" dirty="0">
              <a:solidFill>
                <a:srgbClr val="3366CC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5300" name="Grafik 6">
            <a:extLst>
              <a:ext uri="{FF2B5EF4-FFF2-40B4-BE49-F238E27FC236}">
                <a16:creationId xmlns:a16="http://schemas.microsoft.com/office/drawing/2014/main" id="{C468EDD7-CAC8-4A6C-BD38-BD991D571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238" y="352425"/>
            <a:ext cx="13255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Foliennummernplatzhalter 3">
            <a:extLst>
              <a:ext uri="{FF2B5EF4-FFF2-40B4-BE49-F238E27FC236}">
                <a16:creationId xmlns:a16="http://schemas.microsoft.com/office/drawing/2014/main" id="{C5EF4AA2-A111-4AB3-820D-FE675223F5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2E291F2-A408-49D8-9B80-563C656EFBE4}" type="slidenum">
              <a:rPr lang="de-DE" altLang="de-DE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25</a:t>
            </a:fld>
            <a:endParaRPr lang="de-DE" altLang="de-DE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AED737B-1016-4C42-9C12-6956CC62F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3200" b="1" u="sng" dirty="0"/>
              <a:t>Weiterführende Schulen in Aachen 2026/ 2027</a:t>
            </a:r>
            <a:br>
              <a:rPr lang="de-DE" sz="1800" dirty="0"/>
            </a:br>
            <a:endParaRPr lang="de-DE" sz="1800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8F1A25F-EC34-4DDB-AC89-EA9E1DC1B4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92420" y="1580927"/>
            <a:ext cx="3080731" cy="4351338"/>
          </a:xfrm>
          <a:prstGeom prst="rect">
            <a:avLst/>
          </a:prstGeom>
        </p:spPr>
      </p:pic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3722107A-8F5E-4781-B5E8-2FB084E659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96729" y="1580927"/>
            <a:ext cx="6357071" cy="4085325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EC5FD94-D3B1-4641-AAF7-8553B3859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B2E9D-7A59-4F64-B12D-65A102AC203C}" type="slidenum">
              <a:rPr lang="de-DE" altLang="de-DE" smtClean="0"/>
              <a:pPr>
                <a:defRPr/>
              </a:pPr>
              <a:t>26</a:t>
            </a:fld>
            <a:endParaRPr lang="de-DE" alt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EA465AE-E9BC-41FA-947B-797B4A117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421" y="5932265"/>
            <a:ext cx="11315157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772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BBABC-4836-4FFA-8F77-ED2DF1B69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de-DE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Quintessenz …</a:t>
            </a:r>
            <a:br>
              <a:rPr lang="de-DE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1200" b="1" dirty="0">
                <a:solidFill>
                  <a:schemeClr val="accent1">
                    <a:lumMod val="75000"/>
                  </a:schemeClr>
                </a:solidFill>
              </a:rPr>
              <a:t>____________________________________________________________________________________________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7339C9-F9F6-4BFC-8C17-E5C9E75B5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23625" cy="435133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-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altLang="de-DE" sz="2800" kern="0" dirty="0">
                <a:solidFill>
                  <a:srgbClr val="3366CC"/>
                </a:solidFill>
              </a:rPr>
              <a:t>Bildung ist mehr als reines Wissen</a:t>
            </a:r>
          </a:p>
          <a:p>
            <a:pPr marL="457200" lvl="1" indent="-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altLang="de-DE" sz="2800" kern="0" dirty="0">
                <a:solidFill>
                  <a:srgbClr val="3366CC"/>
                </a:solidFill>
              </a:rPr>
              <a:t>ermutigen Sie Ihr Kind, geben Sie ihm Anerkennung für sein Bemühen und für seine Leistungen. Haben Sie Vertrauen in Ihr Kind. Setzen Sie positive, nicht negative Signale </a:t>
            </a:r>
          </a:p>
          <a:p>
            <a:pPr marL="457200" lvl="1" indent="-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altLang="de-DE" sz="2800" kern="0" dirty="0">
                <a:solidFill>
                  <a:srgbClr val="3366CC"/>
                </a:solidFill>
              </a:rPr>
              <a:t>Auch aus schlechten Schülern können erfolgreiche, kompetente und sympathische Erwachsene werden!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04" name="Grafik 6">
            <a:extLst>
              <a:ext uri="{FF2B5EF4-FFF2-40B4-BE49-F238E27FC236}">
                <a16:creationId xmlns:a16="http://schemas.microsoft.com/office/drawing/2014/main" id="{2340B881-7B95-464D-837C-43B22D4F7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238" y="352425"/>
            <a:ext cx="13255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Foliennummernplatzhalter 3">
            <a:extLst>
              <a:ext uri="{FF2B5EF4-FFF2-40B4-BE49-F238E27FC236}">
                <a16:creationId xmlns:a16="http://schemas.microsoft.com/office/drawing/2014/main" id="{E79FC410-28B3-4EBE-A83C-C7FA7CDF06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26A49A6-3658-4991-8D29-F8BF72F7443B}" type="slidenum">
              <a:rPr lang="de-DE" altLang="de-DE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27</a:t>
            </a:fld>
            <a:endParaRPr lang="de-DE" altLang="de-DE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Foliennummernplatzhalter 7">
            <a:extLst>
              <a:ext uri="{FF2B5EF4-FFF2-40B4-BE49-F238E27FC236}">
                <a16:creationId xmlns:a16="http://schemas.microsoft.com/office/drawing/2014/main" id="{2A13DD85-B831-4B8D-AF47-E0703A1574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CBA2DBA-A1D3-4250-BC86-2D7AE006B85F}" type="slidenum">
              <a:rPr lang="de-DE" altLang="de-DE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28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EE32983-0464-4C60-A3B5-ABE6AD827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343" y="877506"/>
            <a:ext cx="5453201" cy="533717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B4AD294-BE94-41FB-99E3-6FC029A81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A97AC0-1A8A-450B-9F9E-B25826EE737F}" type="slidenum">
              <a:rPr lang="de-DE" altLang="de-DE" smtClean="0"/>
              <a:pPr>
                <a:defRPr/>
              </a:pPr>
              <a:t>29</a:t>
            </a:fld>
            <a:endParaRPr lang="de-DE" alt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EE797B4-80A0-4445-ACBA-D24FEA6A2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022" y="177800"/>
            <a:ext cx="5038725" cy="654367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272113E-4A12-4F2B-9196-12FA64DA0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415" y="1318614"/>
            <a:ext cx="3394656" cy="338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87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50EDC8-5F03-41C2-AD2D-6CE8E90F1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Ihr Kind steht im Mittelpunkt</a:t>
            </a:r>
            <a:br>
              <a:rPr lang="de-DE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1200" b="1" dirty="0">
                <a:solidFill>
                  <a:schemeClr val="accent1">
                    <a:lumMod val="75000"/>
                  </a:schemeClr>
                </a:solidFill>
              </a:rPr>
              <a:t>_____________________________________________________________________________________________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835152-0CC6-4810-ACAF-5470228BA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600" dirty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sz="3600" dirty="0">
                <a:solidFill>
                  <a:schemeClr val="accent1">
                    <a:lumMod val="75000"/>
                  </a:schemeClr>
                </a:solidFill>
              </a:rPr>
              <a:t> Was ist das Beste für Ihr Kind </a:t>
            </a:r>
            <a:r>
              <a:rPr lang="de-DE" sz="3600" b="1" dirty="0">
                <a:solidFill>
                  <a:schemeClr val="accent1">
                    <a:lumMod val="75000"/>
                  </a:schemeClr>
                </a:solidFill>
              </a:rPr>
              <a:t>zu diesem Zeitpunkt</a:t>
            </a:r>
            <a:r>
              <a:rPr lang="de-DE" sz="36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400" dirty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sz="3600" dirty="0">
                <a:solidFill>
                  <a:schemeClr val="accent1">
                    <a:lumMod val="75000"/>
                  </a:schemeClr>
                </a:solidFill>
              </a:rPr>
              <a:t> Sehen Sie </a:t>
            </a:r>
            <a:r>
              <a:rPr lang="de-DE" sz="3600" b="1" dirty="0">
                <a:solidFill>
                  <a:schemeClr val="accent1">
                    <a:lumMod val="75000"/>
                  </a:schemeClr>
                </a:solidFill>
              </a:rPr>
              <a:t>Ihr Kind als Gesamtes</a:t>
            </a:r>
            <a:r>
              <a:rPr lang="de-DE" sz="3600" dirty="0">
                <a:solidFill>
                  <a:schemeClr val="accent1">
                    <a:lumMod val="75000"/>
                  </a:schemeClr>
                </a:solidFill>
              </a:rPr>
              <a:t>, </a:t>
            </a: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3600" dirty="0">
                <a:solidFill>
                  <a:schemeClr val="accent1">
                    <a:lumMod val="75000"/>
                  </a:schemeClr>
                </a:solidFill>
              </a:rPr>
              <a:t>auch im </a:t>
            </a:r>
            <a:r>
              <a:rPr lang="de-DE" sz="3600" b="1" dirty="0">
                <a:solidFill>
                  <a:schemeClr val="accent1">
                    <a:lumMod val="75000"/>
                  </a:schemeClr>
                </a:solidFill>
              </a:rPr>
              <a:t>Familienzusammenhang</a:t>
            </a:r>
            <a:r>
              <a:rPr lang="de-DE" sz="3600" dirty="0">
                <a:solidFill>
                  <a:schemeClr val="accent1">
                    <a:lumMod val="75000"/>
                  </a:schemeClr>
                </a:solidFill>
              </a:rPr>
              <a:t>!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400" dirty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sz="3600" b="1" dirty="0">
                <a:solidFill>
                  <a:schemeClr val="accent1">
                    <a:lumMod val="75000"/>
                  </a:schemeClr>
                </a:solidFill>
              </a:rPr>
              <a:t> Sie</a:t>
            </a:r>
            <a:r>
              <a:rPr lang="de-DE" sz="3600" dirty="0">
                <a:solidFill>
                  <a:schemeClr val="accent1">
                    <a:lumMod val="75000"/>
                  </a:schemeClr>
                </a:solidFill>
              </a:rPr>
              <a:t> entscheiden und tragen die </a:t>
            </a:r>
            <a:r>
              <a:rPr lang="de-DE" sz="3600" b="1" dirty="0">
                <a:solidFill>
                  <a:schemeClr val="accent1">
                    <a:lumMod val="75000"/>
                  </a:schemeClr>
                </a:solidFill>
              </a:rPr>
              <a:t>Verantwortung</a:t>
            </a:r>
            <a:r>
              <a:rPr lang="de-DE" sz="3600" dirty="0">
                <a:solidFill>
                  <a:schemeClr val="accent1">
                    <a:lumMod val="75000"/>
                  </a:schemeClr>
                </a:solidFill>
              </a:rPr>
              <a:t>!</a:t>
            </a:r>
          </a:p>
        </p:txBody>
      </p:sp>
      <p:pic>
        <p:nvPicPr>
          <p:cNvPr id="8196" name="Grafik 4">
            <a:extLst>
              <a:ext uri="{FF2B5EF4-FFF2-40B4-BE49-F238E27FC236}">
                <a16:creationId xmlns:a16="http://schemas.microsoft.com/office/drawing/2014/main" id="{D707EEB7-5A4A-4595-B017-A179349BF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238" y="419100"/>
            <a:ext cx="13255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Foliennummernplatzhalter 5">
            <a:extLst>
              <a:ext uri="{FF2B5EF4-FFF2-40B4-BE49-F238E27FC236}">
                <a16:creationId xmlns:a16="http://schemas.microsoft.com/office/drawing/2014/main" id="{219C1D2C-91B8-4B84-85DE-EBBCA1D0EB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B7704F5-9845-42B2-BDEC-5470CC87F67D}" type="slidenum">
              <a:rPr lang="de-DE" altLang="de-DE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de-DE" altLang="de-DE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Inhaltsplatzhalter 5">
            <a:extLst>
              <a:ext uri="{FF2B5EF4-FFF2-40B4-BE49-F238E27FC236}">
                <a16:creationId xmlns:a16="http://schemas.microsoft.com/office/drawing/2014/main" id="{9CF584C6-2598-4E6F-8ABB-AD36DC434F4C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4551" y="466725"/>
            <a:ext cx="3048000" cy="6254750"/>
          </a:xfrm>
        </p:spPr>
      </p:pic>
      <p:sp>
        <p:nvSpPr>
          <p:cNvPr id="59395" name="Foliennummernplatzhalter 8">
            <a:extLst>
              <a:ext uri="{FF2B5EF4-FFF2-40B4-BE49-F238E27FC236}">
                <a16:creationId xmlns:a16="http://schemas.microsoft.com/office/drawing/2014/main" id="{813FC5C8-46F2-40F1-B7E0-4FE3042306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75790A3-AC1E-418D-8E23-2E32C2168863}" type="slidenum">
              <a:rPr lang="de-DE" altLang="de-DE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30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pic>
        <p:nvPicPr>
          <p:cNvPr id="59396" name="Grafik 2">
            <a:extLst>
              <a:ext uri="{FF2B5EF4-FFF2-40B4-BE49-F238E27FC236}">
                <a16:creationId xmlns:a16="http://schemas.microsoft.com/office/drawing/2014/main" id="{6277F56C-2A35-4310-A8F5-0FA83AFFF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1590675"/>
            <a:ext cx="3624263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41FA68-C1F1-4F0D-9D0D-1E0A05EA618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77975" y="1135063"/>
            <a:ext cx="9144000" cy="2387600"/>
          </a:xfrm>
        </p:spPr>
        <p:txBody>
          <a:bodyPr rtlCol="0" anchor="b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sz="6000" b="1" dirty="0">
                <a:solidFill>
                  <a:schemeClr val="accent1">
                    <a:lumMod val="75000"/>
                  </a:schemeClr>
                </a:solidFill>
              </a:rPr>
              <a:t>Die beste Schule</a:t>
            </a:r>
            <a:br>
              <a:rPr lang="de-DE" sz="6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6000" b="1" dirty="0">
                <a:solidFill>
                  <a:schemeClr val="accent1">
                    <a:lumMod val="75000"/>
                  </a:schemeClr>
                </a:solidFill>
              </a:rPr>
              <a:t>für mein Kind!</a:t>
            </a:r>
          </a:p>
        </p:txBody>
      </p:sp>
      <p:sp>
        <p:nvSpPr>
          <p:cNvPr id="61443" name="Untertitel 2">
            <a:extLst>
              <a:ext uri="{FF2B5EF4-FFF2-40B4-BE49-F238E27FC236}">
                <a16:creationId xmlns:a16="http://schemas.microsoft.com/office/drawing/2014/main" id="{03FE48ED-CDE0-423F-AE9E-721535D5BB78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524000" y="3632200"/>
            <a:ext cx="9144000" cy="2103438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de-DE" altLang="de-DE" sz="3200">
                <a:solidFill>
                  <a:srgbClr val="2F5597"/>
                </a:solidFill>
              </a:rPr>
              <a:t>Hilfestellung zur Schulwahl</a:t>
            </a:r>
          </a:p>
          <a:p>
            <a:pPr marL="0" indent="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de-DE" altLang="de-DE" sz="3200">
                <a:solidFill>
                  <a:srgbClr val="2F5597"/>
                </a:solidFill>
              </a:rPr>
              <a:t>nach der Grundschule</a:t>
            </a:r>
          </a:p>
          <a:p>
            <a:pPr marL="0" indent="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de-DE" altLang="de-DE" b="1">
              <a:solidFill>
                <a:srgbClr val="2F5597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de-DE" altLang="de-DE" b="1">
                <a:solidFill>
                  <a:srgbClr val="2F5597"/>
                </a:solidFill>
              </a:rPr>
              <a:t>Vielen Dank für Ihre Aufmerksamkeit! </a:t>
            </a:r>
            <a:r>
              <a:rPr lang="de-DE" altLang="de-DE" b="1">
                <a:solidFill>
                  <a:srgbClr val="2F5597"/>
                </a:solidFill>
                <a:sym typeface="Wingdings" panose="05000000000000000000" pitchFamily="2" charset="2"/>
              </a:rPr>
              <a:t></a:t>
            </a:r>
            <a:endParaRPr lang="de-DE" altLang="de-DE" b="1">
              <a:solidFill>
                <a:srgbClr val="2F5597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de-DE" altLang="de-DE" sz="3200">
              <a:solidFill>
                <a:srgbClr val="2F5597"/>
              </a:solidFill>
            </a:endParaRPr>
          </a:p>
        </p:txBody>
      </p:sp>
      <p:pic>
        <p:nvPicPr>
          <p:cNvPr id="61444" name="Grafik 4">
            <a:extLst>
              <a:ext uri="{FF2B5EF4-FFF2-40B4-BE49-F238E27FC236}">
                <a16:creationId xmlns:a16="http://schemas.microsoft.com/office/drawing/2014/main" id="{9A419D86-A800-40CA-8821-386F41448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850" y="3895725"/>
            <a:ext cx="194945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Grafik 2">
            <a:extLst>
              <a:ext uri="{FF2B5EF4-FFF2-40B4-BE49-F238E27FC236}">
                <a16:creationId xmlns:a16="http://schemas.microsoft.com/office/drawing/2014/main" id="{1C4323A2-D0D6-4B55-9557-09FAA0AB9C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0"/>
            <a:ext cx="3400425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Foliennummernplatzhalter 7">
            <a:extLst>
              <a:ext uri="{FF2B5EF4-FFF2-40B4-BE49-F238E27FC236}">
                <a16:creationId xmlns:a16="http://schemas.microsoft.com/office/drawing/2014/main" id="{49B66002-5371-4FB4-95B0-6AE102A0D68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9428DDA7-6865-47E7-BEA4-28EF140016C1}" type="slidenum">
              <a:rPr lang="de-DE" altLang="de-DE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31</a:t>
            </a:fld>
            <a:endParaRPr lang="de-DE" altLang="de-DE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1D9156-1E3E-467D-B676-57B2CFB3E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Ihr Kind steht im Mittelpunkt</a:t>
            </a:r>
            <a:br>
              <a:rPr lang="de-DE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1200" b="1" dirty="0">
                <a:solidFill>
                  <a:schemeClr val="accent1">
                    <a:lumMod val="75000"/>
                  </a:schemeClr>
                </a:solidFill>
              </a:rPr>
              <a:t>____________________________________________________________________________________________</a:t>
            </a:r>
            <a:endParaRPr lang="de-DE" dirty="0"/>
          </a:p>
        </p:txBody>
      </p:sp>
      <p:sp>
        <p:nvSpPr>
          <p:cNvPr id="10243" name="Inhaltsplatzhalter 2">
            <a:extLst>
              <a:ext uri="{FF2B5EF4-FFF2-40B4-BE49-F238E27FC236}">
                <a16:creationId xmlns:a16="http://schemas.microsoft.com/office/drawing/2014/main" id="{B795BED0-5968-420F-9ADC-A89AFBD454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de-DE" altLang="de-DE" sz="1600">
              <a:solidFill>
                <a:srgbClr val="2F5597"/>
              </a:solidFill>
            </a:endParaRPr>
          </a:p>
          <a:p>
            <a:pPr marL="0" indent="0" eaLnBrk="1" hangingPunct="1"/>
            <a:r>
              <a:rPr lang="de-DE" altLang="de-DE" sz="3600">
                <a:solidFill>
                  <a:srgbClr val="2F5597"/>
                </a:solidFill>
              </a:rPr>
              <a:t> Viele Kinder könnten durchaus eine bestimmte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de-DE" altLang="de-DE" sz="3600">
                <a:solidFill>
                  <a:srgbClr val="2F5597"/>
                </a:solidFill>
              </a:rPr>
              <a:t>   Schulform schaffen – </a:t>
            </a:r>
            <a:r>
              <a:rPr lang="de-DE" altLang="de-DE" sz="3600" b="1">
                <a:solidFill>
                  <a:srgbClr val="2F5597"/>
                </a:solidFill>
              </a:rPr>
              <a:t>aber um welchen Preis?</a:t>
            </a:r>
          </a:p>
          <a:p>
            <a:pPr marL="0" indent="0" eaLnBrk="1" hangingPunct="1"/>
            <a:endParaRPr lang="de-DE" altLang="de-DE" sz="3600">
              <a:solidFill>
                <a:srgbClr val="2F5597"/>
              </a:solidFill>
            </a:endParaRPr>
          </a:p>
          <a:p>
            <a:pPr marL="0" indent="0" eaLnBrk="1" hangingPunct="1"/>
            <a:r>
              <a:rPr lang="de-DE" altLang="de-DE" sz="3600">
                <a:solidFill>
                  <a:srgbClr val="2F5597"/>
                </a:solidFill>
              </a:rPr>
              <a:t> DAS ZIEL IST WICHTIG…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</a:pPr>
            <a:r>
              <a:rPr lang="de-DE" altLang="de-DE" sz="2800">
                <a:solidFill>
                  <a:srgbClr val="2F5597"/>
                </a:solidFill>
              </a:rPr>
              <a:t>				…</a:t>
            </a:r>
            <a:r>
              <a:rPr lang="de-DE" altLang="de-DE" sz="3600" b="1">
                <a:solidFill>
                  <a:srgbClr val="2F5597"/>
                </a:solidFill>
              </a:rPr>
              <a:t>ABER DER WEG DORTHIN AUCH!</a:t>
            </a:r>
          </a:p>
          <a:p>
            <a:pPr marL="0" indent="0" eaLnBrk="1" hangingPunct="1"/>
            <a:endParaRPr lang="de-DE" altLang="de-DE" sz="3600">
              <a:solidFill>
                <a:srgbClr val="2F5597"/>
              </a:solidFill>
            </a:endParaRPr>
          </a:p>
          <a:p>
            <a:pPr marL="0" indent="0" eaLnBrk="1" hangingPunct="1"/>
            <a:endParaRPr lang="de-DE" altLang="de-DE" sz="3600">
              <a:solidFill>
                <a:srgbClr val="2F5597"/>
              </a:solidFill>
            </a:endParaRPr>
          </a:p>
          <a:p>
            <a:pPr marL="0" indent="0" eaLnBrk="1" hangingPunct="1"/>
            <a:endParaRPr lang="de-DE" altLang="de-DE"/>
          </a:p>
        </p:txBody>
      </p:sp>
      <p:pic>
        <p:nvPicPr>
          <p:cNvPr id="10244" name="Grafik 6">
            <a:extLst>
              <a:ext uri="{FF2B5EF4-FFF2-40B4-BE49-F238E27FC236}">
                <a16:creationId xmlns:a16="http://schemas.microsoft.com/office/drawing/2014/main" id="{73A98231-B86F-4834-9AB6-0B8AD7856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238" y="419100"/>
            <a:ext cx="13255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Foliennummernplatzhalter 7">
            <a:extLst>
              <a:ext uri="{FF2B5EF4-FFF2-40B4-BE49-F238E27FC236}">
                <a16:creationId xmlns:a16="http://schemas.microsoft.com/office/drawing/2014/main" id="{3D5DC24C-59D7-45E1-806C-0B13065CC6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03D70EA-A44C-4305-9908-439A4E108A38}" type="slidenum">
              <a:rPr lang="de-DE" altLang="de-DE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de-DE" altLang="de-DE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FE391A-E5F4-428A-A2D3-3FCFAD65D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Ihr Kind steht im Mittelpunkt</a:t>
            </a:r>
            <a:br>
              <a:rPr lang="de-DE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1200" b="1" dirty="0">
                <a:solidFill>
                  <a:schemeClr val="accent1">
                    <a:lumMod val="75000"/>
                  </a:schemeClr>
                </a:solidFill>
              </a:rPr>
              <a:t>____________________________________________________________________________________________</a:t>
            </a:r>
            <a:endParaRPr lang="de-DE" dirty="0"/>
          </a:p>
        </p:txBody>
      </p:sp>
      <p:sp>
        <p:nvSpPr>
          <p:cNvPr id="12291" name="Inhaltsplatzhalter 2">
            <a:extLst>
              <a:ext uri="{FF2B5EF4-FFF2-40B4-BE49-F238E27FC236}">
                <a16:creationId xmlns:a16="http://schemas.microsoft.com/office/drawing/2014/main" id="{104080D4-5C8C-4DCA-81F5-4207241602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de-DE" altLang="de-DE" sz="1500">
              <a:solidFill>
                <a:srgbClr val="2F5597"/>
              </a:solidFill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de-DE" altLang="de-DE" sz="3300">
                <a:solidFill>
                  <a:srgbClr val="2F5597"/>
                </a:solidFill>
              </a:rPr>
              <a:t> Die Entscheidung für die Schulwahl sollte </a:t>
            </a:r>
            <a:r>
              <a:rPr lang="de-DE" altLang="de-DE" sz="3300" b="1">
                <a:solidFill>
                  <a:srgbClr val="2F5597"/>
                </a:solidFill>
              </a:rPr>
              <a:t>nicht heute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de-DE" altLang="de-DE" sz="3300" b="1">
                <a:solidFill>
                  <a:srgbClr val="2F5597"/>
                </a:solidFill>
              </a:rPr>
              <a:t>   schon</a:t>
            </a:r>
            <a:r>
              <a:rPr lang="de-DE" altLang="de-DE" sz="3300">
                <a:solidFill>
                  <a:srgbClr val="2F5597"/>
                </a:solidFill>
              </a:rPr>
              <a:t> mit dem Ziel „Abitur“ getroffen werden!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de-DE" altLang="de-DE" sz="1300">
              <a:solidFill>
                <a:srgbClr val="2F5597"/>
              </a:solidFill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de-DE" altLang="de-DE" sz="3300">
                <a:solidFill>
                  <a:srgbClr val="2F5597"/>
                </a:solidFill>
              </a:rPr>
              <a:t> Dieser Abschluss steht </a:t>
            </a:r>
            <a:r>
              <a:rPr lang="de-DE" altLang="de-DE" sz="3300" b="1">
                <a:solidFill>
                  <a:srgbClr val="2F5597"/>
                </a:solidFill>
              </a:rPr>
              <a:t>erst in 9 Jahren </a:t>
            </a:r>
            <a:r>
              <a:rPr lang="de-DE" altLang="de-DE" sz="3300">
                <a:solidFill>
                  <a:srgbClr val="2F5597"/>
                </a:solidFill>
              </a:rPr>
              <a:t>an…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de-DE" altLang="de-DE" sz="1300">
              <a:solidFill>
                <a:srgbClr val="2F5597"/>
              </a:solidFill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de-DE" altLang="de-DE" sz="3300">
                <a:solidFill>
                  <a:srgbClr val="2F5597"/>
                </a:solidFill>
              </a:rPr>
              <a:t> Jetzt und heute sollte </a:t>
            </a:r>
            <a:r>
              <a:rPr lang="de-DE" altLang="de-DE" sz="3300" b="1">
                <a:solidFill>
                  <a:srgbClr val="2F5597"/>
                </a:solidFill>
              </a:rPr>
              <a:t>das erste Ziel </a:t>
            </a:r>
            <a:r>
              <a:rPr lang="de-DE" altLang="de-DE" sz="3300">
                <a:solidFill>
                  <a:srgbClr val="2F5597"/>
                </a:solidFill>
              </a:rPr>
              <a:t>sein, einen </a:t>
            </a:r>
            <a:r>
              <a:rPr lang="de-DE" altLang="de-DE" sz="3300" b="1">
                <a:solidFill>
                  <a:srgbClr val="2F5597"/>
                </a:solidFill>
              </a:rPr>
              <a:t>guten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de-DE" altLang="de-DE" sz="3300" b="1">
                <a:solidFill>
                  <a:srgbClr val="2F5597"/>
                </a:solidFill>
              </a:rPr>
              <a:t>  Abschluss in Klasse 10 </a:t>
            </a:r>
            <a:r>
              <a:rPr lang="de-DE" altLang="de-DE" sz="3300">
                <a:solidFill>
                  <a:srgbClr val="2F5597"/>
                </a:solidFill>
              </a:rPr>
              <a:t>zu machen!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de-DE" altLang="de-DE" sz="1400">
              <a:solidFill>
                <a:srgbClr val="2F5597"/>
              </a:solidFill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de-DE" altLang="de-DE" sz="3300">
                <a:solidFill>
                  <a:srgbClr val="2F5597"/>
                </a:solidFill>
              </a:rPr>
              <a:t> Und von da stehen </a:t>
            </a:r>
            <a:r>
              <a:rPr lang="de-DE" altLang="de-DE" sz="3300" b="1">
                <a:solidFill>
                  <a:srgbClr val="2F5597"/>
                </a:solidFill>
              </a:rPr>
              <a:t>alle Türen offen</a:t>
            </a:r>
            <a:r>
              <a:rPr lang="de-DE" altLang="de-DE" sz="3300">
                <a:solidFill>
                  <a:srgbClr val="2F5597"/>
                </a:solidFill>
              </a:rPr>
              <a:t>…</a:t>
            </a:r>
          </a:p>
        </p:txBody>
      </p:sp>
      <p:pic>
        <p:nvPicPr>
          <p:cNvPr id="12292" name="Grafik 6">
            <a:extLst>
              <a:ext uri="{FF2B5EF4-FFF2-40B4-BE49-F238E27FC236}">
                <a16:creationId xmlns:a16="http://schemas.microsoft.com/office/drawing/2014/main" id="{5A0642DB-8035-4633-B312-29C400439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238" y="419100"/>
            <a:ext cx="13255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Foliennummernplatzhalter 3">
            <a:extLst>
              <a:ext uri="{FF2B5EF4-FFF2-40B4-BE49-F238E27FC236}">
                <a16:creationId xmlns:a16="http://schemas.microsoft.com/office/drawing/2014/main" id="{9CBB1DEA-FCEA-4AFA-BD5B-CC5AAE4758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F4263CE-6AA6-4757-B9C7-FBC6A96C8375}" type="slidenum">
              <a:rPr lang="de-DE" altLang="de-DE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de-DE" altLang="de-DE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77D68A-03ED-4554-84BB-B871A831B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Auswahl der Schulformen</a:t>
            </a:r>
            <a:br>
              <a:rPr lang="de-DE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6 Entscheidungshilfen</a:t>
            </a:r>
            <a:br>
              <a:rPr lang="de-DE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1200" b="1" dirty="0">
                <a:solidFill>
                  <a:schemeClr val="accent1">
                    <a:lumMod val="75000"/>
                  </a:schemeClr>
                </a:solidFill>
              </a:rPr>
              <a:t>____________________________________________________________________________________________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A7A3E9-2A61-4B2B-94A3-2C8A26234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3600" dirty="0">
                <a:solidFill>
                  <a:schemeClr val="accent1">
                    <a:lumMod val="75000"/>
                  </a:schemeClr>
                </a:solidFill>
              </a:rPr>
              <a:t>1. Empfehlung der Grundschule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3600" dirty="0">
                <a:solidFill>
                  <a:schemeClr val="accent1">
                    <a:lumMod val="75000"/>
                  </a:schemeClr>
                </a:solidFill>
              </a:rPr>
              <a:t>2. Leistungsstand</a:t>
            </a:r>
            <a:endParaRPr lang="de-DE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3600" dirty="0">
                <a:solidFill>
                  <a:schemeClr val="accent1">
                    <a:lumMod val="75000"/>
                  </a:schemeClr>
                </a:solidFill>
              </a:rPr>
              <a:t>3. Konzentrationsfähigkeit</a:t>
            </a:r>
            <a:endParaRPr lang="de-DE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3600" dirty="0">
                <a:solidFill>
                  <a:schemeClr val="accent1">
                    <a:lumMod val="75000"/>
                  </a:schemeClr>
                </a:solidFill>
              </a:rPr>
              <a:t>4. Arbeitshaltung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3600" dirty="0">
                <a:solidFill>
                  <a:schemeClr val="accent1">
                    <a:lumMod val="75000"/>
                  </a:schemeClr>
                </a:solidFill>
              </a:rPr>
              <a:t>5. Lernmotivation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3600" dirty="0">
                <a:solidFill>
                  <a:schemeClr val="accent1">
                    <a:lumMod val="75000"/>
                  </a:schemeClr>
                </a:solidFill>
              </a:rPr>
              <a:t>6. Meinung des Kindes</a:t>
            </a:r>
          </a:p>
        </p:txBody>
      </p:sp>
      <p:pic>
        <p:nvPicPr>
          <p:cNvPr id="14340" name="Grafik 6">
            <a:extLst>
              <a:ext uri="{FF2B5EF4-FFF2-40B4-BE49-F238E27FC236}">
                <a16:creationId xmlns:a16="http://schemas.microsoft.com/office/drawing/2014/main" id="{98EAD4D6-921B-4220-9472-62D5A0EAD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238" y="419100"/>
            <a:ext cx="13255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Foliennummernplatzhalter 3">
            <a:extLst>
              <a:ext uri="{FF2B5EF4-FFF2-40B4-BE49-F238E27FC236}">
                <a16:creationId xmlns:a16="http://schemas.microsoft.com/office/drawing/2014/main" id="{049309A4-FF97-4476-98A0-EB4960765C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436CA0B-2AFA-44EF-8072-A998ECF64ABD}" type="slidenum">
              <a:rPr lang="de-DE" altLang="de-DE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de-DE" altLang="de-DE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A7BF6E-A769-48AC-83FB-2DB8D5F0F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Auswahl der Schulformen</a:t>
            </a:r>
            <a:br>
              <a:rPr lang="de-DE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Entscheidungshilfen</a:t>
            </a:r>
            <a:br>
              <a:rPr lang="de-DE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1200" b="1" dirty="0">
                <a:solidFill>
                  <a:schemeClr val="accent1">
                    <a:lumMod val="75000"/>
                  </a:schemeClr>
                </a:solidFill>
              </a:rPr>
              <a:t>____________________________________________________________________________________________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63D95B-5A69-4D03-94F3-564697D4D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742950" indent="-7429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sz="3600" dirty="0">
                <a:solidFill>
                  <a:schemeClr val="accent1">
                    <a:lumMod val="75000"/>
                  </a:schemeClr>
                </a:solidFill>
              </a:rPr>
              <a:t>Empfehlung der Grundschule</a:t>
            </a:r>
          </a:p>
          <a:p>
            <a:pPr marL="742950" indent="-7429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sz="3600" dirty="0">
                <a:solidFill>
                  <a:schemeClr val="accent1">
                    <a:lumMod val="75000"/>
                  </a:schemeClr>
                </a:solidFill>
              </a:rPr>
              <a:t>Leistungsstand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de-DE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36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de-DE" sz="3600" b="1" dirty="0">
                <a:solidFill>
                  <a:schemeClr val="accent1">
                    <a:lumMod val="75000"/>
                  </a:schemeClr>
                </a:solidFill>
              </a:rPr>
              <a:t>Wir als Kinderschutzbund </a:t>
            </a:r>
            <a:r>
              <a:rPr lang="de-DE" sz="3600" dirty="0">
                <a:solidFill>
                  <a:schemeClr val="accent1">
                    <a:lumMod val="75000"/>
                  </a:schemeClr>
                </a:solidFill>
              </a:rPr>
              <a:t>legen Ihnen sehr ans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3600" dirty="0">
                <a:solidFill>
                  <a:schemeClr val="accent1">
                    <a:lumMod val="75000"/>
                  </a:schemeClr>
                </a:solidFill>
              </a:rPr>
              <a:t>	Herz, die</a:t>
            </a:r>
            <a:r>
              <a:rPr lang="de-DE" sz="3600" b="1" dirty="0">
                <a:solidFill>
                  <a:schemeClr val="accent1">
                    <a:lumMod val="75000"/>
                  </a:schemeClr>
                </a:solidFill>
              </a:rPr>
              <a:t> Einschätzung der Schule </a:t>
            </a:r>
            <a:r>
              <a:rPr lang="de-DE" sz="3600" dirty="0">
                <a:solidFill>
                  <a:schemeClr val="accent1">
                    <a:lumMod val="75000"/>
                  </a:schemeClr>
                </a:solidFill>
              </a:rPr>
              <a:t>mit ihren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3600" dirty="0">
                <a:solidFill>
                  <a:schemeClr val="accent1">
                    <a:lumMod val="75000"/>
                  </a:schemeClr>
                </a:solidFill>
              </a:rPr>
              <a:t>	Lehrerinnen und Lehrern, die ihre Kinder vier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3600" dirty="0">
                <a:solidFill>
                  <a:schemeClr val="accent1">
                    <a:lumMod val="75000"/>
                  </a:schemeClr>
                </a:solidFill>
              </a:rPr>
              <a:t>	Jahre begleitet haben, mit in der Entscheidung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3600" dirty="0">
                <a:solidFill>
                  <a:schemeClr val="accent1">
                    <a:lumMod val="75000"/>
                  </a:schemeClr>
                </a:solidFill>
              </a:rPr>
              <a:t>	der Schulwahl zu </a:t>
            </a:r>
            <a:r>
              <a:rPr lang="de-DE" sz="3600" b="1" dirty="0">
                <a:solidFill>
                  <a:schemeClr val="accent1">
                    <a:lumMod val="75000"/>
                  </a:schemeClr>
                </a:solidFill>
              </a:rPr>
              <a:t>berücksichtigen</a:t>
            </a:r>
            <a:r>
              <a:rPr lang="de-DE" sz="3600" dirty="0">
                <a:solidFill>
                  <a:schemeClr val="accent1">
                    <a:lumMod val="75000"/>
                  </a:schemeClr>
                </a:solidFill>
              </a:rPr>
              <a:t>!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3600" dirty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</p:txBody>
      </p:sp>
      <p:pic>
        <p:nvPicPr>
          <p:cNvPr id="16388" name="Grafik 6">
            <a:extLst>
              <a:ext uri="{FF2B5EF4-FFF2-40B4-BE49-F238E27FC236}">
                <a16:creationId xmlns:a16="http://schemas.microsoft.com/office/drawing/2014/main" id="{6AD64F10-E333-4E7B-A2AF-AF76DFC82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238" y="419100"/>
            <a:ext cx="13255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Foliennummernplatzhalter 3">
            <a:extLst>
              <a:ext uri="{FF2B5EF4-FFF2-40B4-BE49-F238E27FC236}">
                <a16:creationId xmlns:a16="http://schemas.microsoft.com/office/drawing/2014/main" id="{2478C88F-39D5-4430-9647-A0B6C8845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D632045-BDBE-4F6D-A8A9-FB305D81A664}" type="slidenum">
              <a:rPr lang="de-DE" altLang="de-DE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de-DE" altLang="de-DE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6DEC5B-B331-4BB1-A3EA-E06932202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Auswahl der Schulformen</a:t>
            </a:r>
            <a:br>
              <a:rPr lang="de-DE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Entscheidungshilfen</a:t>
            </a:r>
            <a:br>
              <a:rPr lang="de-DE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1200" b="1" dirty="0">
                <a:solidFill>
                  <a:schemeClr val="accent1">
                    <a:lumMod val="75000"/>
                  </a:schemeClr>
                </a:solidFill>
              </a:rPr>
              <a:t>____________________________________________________________________________________________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A6C163-837A-4D79-8CF2-F21D2D006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3600" dirty="0">
                <a:solidFill>
                  <a:schemeClr val="accent1">
                    <a:lumMod val="75000"/>
                  </a:schemeClr>
                </a:solidFill>
              </a:rPr>
              <a:t>3. Konzentrationsfähigkeit</a:t>
            </a:r>
            <a:endParaRPr lang="de-DE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3600" dirty="0">
                <a:solidFill>
                  <a:schemeClr val="accent1">
                    <a:lumMod val="75000"/>
                  </a:schemeClr>
                </a:solidFill>
              </a:rPr>
              <a:t>4. Arbeitshaltung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3600" dirty="0">
                <a:solidFill>
                  <a:schemeClr val="accent1">
                    <a:lumMod val="75000"/>
                  </a:schemeClr>
                </a:solidFill>
              </a:rPr>
              <a:t>5. Lernmotivation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3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3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32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de-DE" sz="3600" dirty="0">
                <a:solidFill>
                  <a:schemeClr val="accent1">
                    <a:lumMod val="75000"/>
                  </a:schemeClr>
                </a:solidFill>
              </a:rPr>
              <a:t>Haben Sie die </a:t>
            </a:r>
            <a:r>
              <a:rPr lang="de-DE" sz="3600" b="1" dirty="0">
                <a:solidFill>
                  <a:schemeClr val="accent1">
                    <a:lumMod val="75000"/>
                  </a:schemeClr>
                </a:solidFill>
              </a:rPr>
              <a:t>Zeit und die Möglichkeit </a:t>
            </a:r>
            <a:r>
              <a:rPr lang="de-DE" sz="3600" dirty="0">
                <a:solidFill>
                  <a:schemeClr val="accent1">
                    <a:lumMod val="75000"/>
                  </a:schemeClr>
                </a:solidFill>
              </a:rPr>
              <a:t>,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3600" dirty="0">
                <a:solidFill>
                  <a:schemeClr val="accent1">
                    <a:lumMod val="75000"/>
                  </a:schemeClr>
                </a:solidFill>
              </a:rPr>
              <a:t>	Ihr Kind </a:t>
            </a:r>
            <a:r>
              <a:rPr lang="de-DE" sz="3600" b="1" dirty="0">
                <a:solidFill>
                  <a:schemeClr val="accent1">
                    <a:lumMod val="75000"/>
                  </a:schemeClr>
                </a:solidFill>
              </a:rPr>
              <a:t>zu unterstützen</a:t>
            </a:r>
            <a:r>
              <a:rPr lang="de-DE" sz="36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436" name="Grafik 6">
            <a:extLst>
              <a:ext uri="{FF2B5EF4-FFF2-40B4-BE49-F238E27FC236}">
                <a16:creationId xmlns:a16="http://schemas.microsoft.com/office/drawing/2014/main" id="{CB7B5AA2-1679-43E4-B704-441FB2D3F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238" y="419100"/>
            <a:ext cx="13255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Foliennummernplatzhalter 3">
            <a:extLst>
              <a:ext uri="{FF2B5EF4-FFF2-40B4-BE49-F238E27FC236}">
                <a16:creationId xmlns:a16="http://schemas.microsoft.com/office/drawing/2014/main" id="{476B6F59-B783-428D-85B4-1878D939C4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FE7A684-87B7-482A-A90F-DCF55B70CBF4}" type="slidenum">
              <a:rPr lang="de-DE" altLang="de-DE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de-DE" altLang="de-DE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D1770F-2542-4DA5-ADBF-4261DC5FA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Auswahl der Schulformen</a:t>
            </a:r>
            <a:br>
              <a:rPr lang="de-DE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Entscheidungshilfen</a:t>
            </a:r>
            <a:br>
              <a:rPr lang="de-DE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1200" b="1" dirty="0">
                <a:solidFill>
                  <a:schemeClr val="accent1">
                    <a:lumMod val="75000"/>
                  </a:schemeClr>
                </a:solidFill>
              </a:rPr>
              <a:t>____________________________________________________________________________________________</a:t>
            </a:r>
            <a:endParaRPr lang="de-DE" dirty="0"/>
          </a:p>
        </p:txBody>
      </p:sp>
      <p:sp>
        <p:nvSpPr>
          <p:cNvPr id="20483" name="Inhaltsplatzhalter 2">
            <a:extLst>
              <a:ext uri="{FF2B5EF4-FFF2-40B4-BE49-F238E27FC236}">
                <a16:creationId xmlns:a16="http://schemas.microsoft.com/office/drawing/2014/main" id="{EE2C41C5-00D5-41A4-83AD-35A6704D2B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6875" y="1798638"/>
            <a:ext cx="11237913" cy="46402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DE" altLang="de-DE" sz="3600" dirty="0">
                <a:solidFill>
                  <a:srgbClr val="2F5597"/>
                </a:solidFill>
              </a:rPr>
              <a:t>Meinung des Kindes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</a:pPr>
            <a:r>
              <a:rPr lang="de-DE" altLang="de-DE" sz="3200" dirty="0">
                <a:solidFill>
                  <a:srgbClr val="2F5597"/>
                </a:solidFill>
              </a:rPr>
              <a:t>				Aufklärung über Möglichkeiten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</a:pPr>
            <a:endParaRPr lang="de-DE" altLang="de-DE" sz="1300" b="1" dirty="0">
              <a:solidFill>
                <a:srgbClr val="2F5597"/>
              </a:solidFill>
            </a:endParaRPr>
          </a:p>
          <a:p>
            <a:pPr marL="457200" lvl="1" indent="0" eaLnBrk="1" hangingPunct="1">
              <a:buFont typeface="Arial" panose="020B0604020202020204" pitchFamily="34" charset="0"/>
              <a:buNone/>
            </a:pPr>
            <a:endParaRPr lang="de-DE" altLang="de-DE" sz="1300" b="1" dirty="0">
              <a:solidFill>
                <a:srgbClr val="2F5597"/>
              </a:solidFill>
            </a:endParaRPr>
          </a:p>
          <a:p>
            <a:pPr marL="457200" lvl="1" indent="0" eaLnBrk="1" hangingPunct="1">
              <a:buFont typeface="Arial" panose="020B0604020202020204" pitchFamily="34" charset="0"/>
              <a:buNone/>
            </a:pPr>
            <a:endParaRPr lang="de-DE" altLang="de-DE" sz="1300" b="1" dirty="0">
              <a:solidFill>
                <a:srgbClr val="2F5597"/>
              </a:solidFill>
            </a:endParaRPr>
          </a:p>
          <a:p>
            <a:pPr marL="457200" lvl="1" indent="0" eaLnBrk="1" hangingPunct="1">
              <a:buFont typeface="Wingdings" panose="05000000000000000000" pitchFamily="2" charset="2"/>
              <a:buChar char="Ø"/>
            </a:pPr>
            <a:r>
              <a:rPr lang="de-DE" altLang="de-DE" sz="3200" b="1" dirty="0">
                <a:solidFill>
                  <a:srgbClr val="2F5597"/>
                </a:solidFill>
              </a:rPr>
              <a:t>  </a:t>
            </a:r>
            <a:r>
              <a:rPr lang="de-DE" altLang="de-DE" sz="3000" b="1" dirty="0">
                <a:solidFill>
                  <a:srgbClr val="2F5597"/>
                </a:solidFill>
              </a:rPr>
              <a:t>Eltern </a:t>
            </a:r>
            <a:r>
              <a:rPr lang="de-DE" altLang="de-DE" sz="3000" dirty="0">
                <a:solidFill>
                  <a:srgbClr val="2F5597"/>
                </a:solidFill>
              </a:rPr>
              <a:t>übernehmen die </a:t>
            </a:r>
            <a:r>
              <a:rPr lang="de-DE" altLang="de-DE" sz="3000" b="1" dirty="0">
                <a:solidFill>
                  <a:srgbClr val="2F5597"/>
                </a:solidFill>
              </a:rPr>
              <a:t>Verantwortung</a:t>
            </a:r>
            <a:r>
              <a:rPr lang="de-DE" altLang="de-DE" sz="3000" dirty="0">
                <a:solidFill>
                  <a:srgbClr val="2F5597"/>
                </a:solidFill>
              </a:rPr>
              <a:t> und sollten letztendlich 	 	 die </a:t>
            </a:r>
            <a:r>
              <a:rPr lang="de-DE" altLang="de-DE" sz="3000" b="1" dirty="0">
                <a:solidFill>
                  <a:srgbClr val="2F5597"/>
                </a:solidFill>
              </a:rPr>
              <a:t>Entscheidung treffen… </a:t>
            </a:r>
          </a:p>
          <a:p>
            <a:pPr marL="1828800" lvl="4" indent="0" eaLnBrk="1" hangingPunct="1">
              <a:buFont typeface="Arial" panose="020B0604020202020204" pitchFamily="34" charset="0"/>
              <a:buNone/>
            </a:pPr>
            <a:r>
              <a:rPr lang="de-DE" altLang="de-DE" sz="3000" b="1" dirty="0">
                <a:solidFill>
                  <a:srgbClr val="2F5597"/>
                </a:solidFill>
              </a:rPr>
              <a:t>			…bestenfalls mit dem Kind gemeinsam!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</a:pPr>
            <a:endParaRPr lang="de-DE" altLang="de-DE" sz="1200" dirty="0">
              <a:solidFill>
                <a:srgbClr val="2F5597"/>
              </a:solidFill>
            </a:endParaRPr>
          </a:p>
          <a:p>
            <a:pPr marL="457200" lvl="1" indent="0" eaLnBrk="1" hangingPunct="1">
              <a:buFont typeface="Wingdings" panose="05000000000000000000" pitchFamily="2" charset="2"/>
              <a:buChar char="Ø"/>
            </a:pPr>
            <a:r>
              <a:rPr lang="de-DE" altLang="de-DE" sz="3000" b="1" dirty="0">
                <a:solidFill>
                  <a:srgbClr val="2F5597"/>
                </a:solidFill>
              </a:rPr>
              <a:t>  Kinder sind überfordert</a:t>
            </a:r>
            <a:r>
              <a:rPr lang="de-DE" altLang="de-DE" sz="3000" dirty="0">
                <a:solidFill>
                  <a:srgbClr val="2F5597"/>
                </a:solidFill>
              </a:rPr>
              <a:t>, wenn sie die Entscheidung alleine</a:t>
            </a:r>
          </a:p>
          <a:p>
            <a:pPr marL="457200" lvl="1" indent="0" eaLnBrk="1" hangingPunct="1">
              <a:buFont typeface="Wingdings" panose="05000000000000000000" pitchFamily="2" charset="2"/>
              <a:buNone/>
            </a:pPr>
            <a:r>
              <a:rPr lang="de-DE" altLang="de-DE" sz="3000" dirty="0">
                <a:solidFill>
                  <a:srgbClr val="2F5597"/>
                </a:solidFill>
              </a:rPr>
              <a:t>      treffen sollen! 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</a:pPr>
            <a:endParaRPr lang="de-DE" altLang="de-DE" sz="1200" b="1" dirty="0">
              <a:solidFill>
                <a:srgbClr val="2F5597"/>
              </a:solidFill>
            </a:endParaRPr>
          </a:p>
          <a:p>
            <a:pPr marL="457200" lvl="1" indent="0" eaLnBrk="1" hangingPunct="1">
              <a:buFont typeface="Arial" panose="020B0604020202020204" pitchFamily="34" charset="0"/>
              <a:buNone/>
            </a:pPr>
            <a:endParaRPr lang="de-DE" altLang="de-DE" sz="3200" dirty="0">
              <a:solidFill>
                <a:srgbClr val="2F5597"/>
              </a:solidFill>
            </a:endParaRPr>
          </a:p>
        </p:txBody>
      </p:sp>
      <p:pic>
        <p:nvPicPr>
          <p:cNvPr id="20484" name="Grafik 6">
            <a:extLst>
              <a:ext uri="{FF2B5EF4-FFF2-40B4-BE49-F238E27FC236}">
                <a16:creationId xmlns:a16="http://schemas.microsoft.com/office/drawing/2014/main" id="{DEB96C1D-721E-48FB-AE42-CF3DF9A60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238" y="419100"/>
            <a:ext cx="13255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9B27DEB3-7F1E-4E38-B1CD-97BB717DEF0D}"/>
              </a:ext>
            </a:extLst>
          </p:cNvPr>
          <p:cNvCxnSpPr/>
          <p:nvPr/>
        </p:nvCxnSpPr>
        <p:spPr>
          <a:xfrm>
            <a:off x="3403600" y="2643188"/>
            <a:ext cx="3714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Foliennummernplatzhalter 11">
            <a:extLst>
              <a:ext uri="{FF2B5EF4-FFF2-40B4-BE49-F238E27FC236}">
                <a16:creationId xmlns:a16="http://schemas.microsoft.com/office/drawing/2014/main" id="{03E65128-CFC3-4681-BEDD-A707281972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BAA1616-9306-472E-871C-C399AA7855EB}" type="slidenum">
              <a:rPr lang="de-DE" altLang="de-DE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de-DE" altLang="de-DE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1301</Words>
  <Application>Microsoft Office PowerPoint</Application>
  <PresentationFormat>Breitbild</PresentationFormat>
  <Paragraphs>326</Paragraphs>
  <Slides>31</Slides>
  <Notes>28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Office</vt:lpstr>
      <vt:lpstr>Die beste Schule für mein Kind!</vt:lpstr>
      <vt:lpstr>Schulformen     Anforderungen ___________________________________________________________________________________________________________________</vt:lpstr>
      <vt:lpstr>Ihr Kind steht im Mittelpunkt _____________________________________________________________________________________________</vt:lpstr>
      <vt:lpstr>Ihr Kind steht im Mittelpunkt ____________________________________________________________________________________________</vt:lpstr>
      <vt:lpstr>Ihr Kind steht im Mittelpunkt ____________________________________________________________________________________________</vt:lpstr>
      <vt:lpstr>Auswahl der Schulformen 6 Entscheidungshilfen ____________________________________________________________________________________________</vt:lpstr>
      <vt:lpstr>Auswahl der Schulformen Entscheidungshilfen ____________________________________________________________________________________________</vt:lpstr>
      <vt:lpstr>Auswahl der Schulformen Entscheidungshilfen ____________________________________________________________________________________________</vt:lpstr>
      <vt:lpstr>Auswahl der Schulformen Entscheidungshilfen ____________________________________________________________________________________________</vt:lpstr>
      <vt:lpstr>Auswahl der Schulformen Entscheidungshilfen ____________________________________________________________________________________________</vt:lpstr>
      <vt:lpstr> Tag der offenen Türe ____________________________________________________________________________________________</vt:lpstr>
      <vt:lpstr> Tag der offenen Türe ____________________________________________________________________________________________</vt:lpstr>
      <vt:lpstr> Tag der offenen Türe ____________________________________________________________________________________________</vt:lpstr>
      <vt:lpstr> Tag der offenen Türe ____________________________________________________________________________________________</vt:lpstr>
      <vt:lpstr>Auswahl der Schulformen ____________________________________________________________________________________________</vt:lpstr>
      <vt:lpstr> Wir können uns nicht entscheiden… ____________________________________________________________________________________________</vt:lpstr>
      <vt:lpstr>PowerPoint-Präsentation</vt:lpstr>
      <vt:lpstr>Entscheidungshilfe – stimme zu – habe Bedenken – stimme nicht zu _________________________________________________________</vt:lpstr>
      <vt:lpstr> Wie können wir  unsere Kinder fördern? ____________________________________________________________________________________________</vt:lpstr>
      <vt:lpstr> Wie können wir  unsere Kinder fördern? ____________________________________________________________________________________________</vt:lpstr>
      <vt:lpstr> Wie können wir  unsere Kinder fördern? ____________________________________________________________________________________________</vt:lpstr>
      <vt:lpstr>Unterstützung beim Kinderschutzbund  Ortsverband Aachen ____________________________________________________________________________________________</vt:lpstr>
      <vt:lpstr> Wie können wir  unsere Kinder fördern? ____________________________________________________________________________________________</vt:lpstr>
      <vt:lpstr> Wie können wir  unsere Kinder fördern? ____________________________________________________________________________________________</vt:lpstr>
      <vt:lpstr> Vorbereitung auf den Tag der offenen Türe ____________________________________________________________________________________________</vt:lpstr>
      <vt:lpstr>Weiterführende Schulen in Aachen 2026/ 2027 </vt:lpstr>
      <vt:lpstr> Quintessenz … ____________________________________________________________________________________________</vt:lpstr>
      <vt:lpstr>PowerPoint-Präsentation</vt:lpstr>
      <vt:lpstr>PowerPoint-Präsentation</vt:lpstr>
      <vt:lpstr>PowerPoint-Präsentation</vt:lpstr>
      <vt:lpstr>Die beste Schule für mein Kind!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beste Schule für mein Kind!</dc:title>
  <dc:creator>Nicole Rütten</dc:creator>
  <cp:lastModifiedBy>Rütten, Nicole (Stadt Aachen)</cp:lastModifiedBy>
  <cp:revision>56</cp:revision>
  <cp:lastPrinted>2025-09-23T10:52:34Z</cp:lastPrinted>
  <dcterms:created xsi:type="dcterms:W3CDTF">2022-09-10T07:45:04Z</dcterms:created>
  <dcterms:modified xsi:type="dcterms:W3CDTF">2025-09-25T10:26:04Z</dcterms:modified>
</cp:coreProperties>
</file>