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53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7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85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47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73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16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36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39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70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EDAD-8AF4-45A8-BD34-E3A9F93BC499}" type="datetimeFigureOut">
              <a:rPr lang="de-DE" smtClean="0"/>
              <a:t>04.06.2024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8F5A0-BB87-4637-A9B9-27988E8EE8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ggsamhaarbach.de/schulweghelf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119"/>
            <a:ext cx="2736304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/>
          <a:lstStyle/>
          <a:p>
            <a:r>
              <a:rPr lang="de-DE" dirty="0"/>
              <a:t>Schulneulinge 2024/2025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19672" y="3645024"/>
            <a:ext cx="6400800" cy="936104"/>
          </a:xfrm>
        </p:spPr>
        <p:txBody>
          <a:bodyPr>
            <a:normAutofit/>
          </a:bodyPr>
          <a:lstStyle/>
          <a:p>
            <a:r>
              <a:rPr lang="de-DE" sz="5400" dirty="0">
                <a:solidFill>
                  <a:srgbClr val="FF0000"/>
                </a:solidFill>
              </a:rPr>
              <a:t>Herzlich Willkommen!</a:t>
            </a:r>
          </a:p>
        </p:txBody>
      </p:sp>
    </p:spTree>
    <p:extLst>
      <p:ext uri="{BB962C8B-B14F-4D97-AF65-F5344CB8AC3E}">
        <p14:creationId xmlns:p14="http://schemas.microsoft.com/office/powerpoint/2010/main" val="62574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/>
              <a:t>Tag der Einschulung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62500" lnSpcReduction="20000"/>
          </a:bodyPr>
          <a:lstStyle/>
          <a:p>
            <a:r>
              <a:rPr lang="de-DE" dirty="0"/>
              <a:t>22. August 2024</a:t>
            </a:r>
          </a:p>
          <a:p>
            <a:pPr lvl="0"/>
            <a:r>
              <a:rPr lang="de-DE" dirty="0"/>
              <a:t>Wir starten mit der Einschulungsfeier für die Klassen 1a und 1b um 8:30 Uhr. Die Klassen 1c und 1d starten um 9:30 Uhr. Beide Feiern finden in der Aula statt. </a:t>
            </a:r>
          </a:p>
          <a:p>
            <a:r>
              <a:rPr lang="de-DE" dirty="0"/>
              <a:t>Danach werden wir die Kinder auf die einzelnen Klassen verteilen und sie lernen Ihre Klassenlehrer*innen kennen. Sie gehen dann in ihre Klassen und haben ihren ersten Unterricht, der ca. 45 Minuten dauert. Die Schultaschen nehmen sie mit, die Schultüten halten die Eltern fest.</a:t>
            </a:r>
          </a:p>
          <a:p>
            <a:r>
              <a:rPr lang="de-DE" dirty="0"/>
              <a:t>Während Ihre Kinder in der Klasse sind, können Sie auf dem Schulhof oder der  Mensa etwas trinken und essen.  </a:t>
            </a:r>
          </a:p>
          <a:p>
            <a:r>
              <a:rPr lang="de-DE" dirty="0"/>
              <a:t>Nach der Unterrichtstunde können Sie Ihre Kinder auf dem Schulhof in Empfang nehmen. </a:t>
            </a:r>
          </a:p>
          <a:p>
            <a:pPr lvl="0"/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37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pPr algn="r"/>
            <a:r>
              <a:rPr lang="de-DE" sz="3600" dirty="0"/>
              <a:t>Schulweghelfer, Förderverein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lnSpcReduction="10000"/>
          </a:bodyPr>
          <a:lstStyle/>
          <a:p>
            <a:r>
              <a:rPr lang="de-DE" dirty="0"/>
              <a:t>Wir benötigen immer wieder Schulweghelfer. Infos unter </a:t>
            </a:r>
            <a:r>
              <a:rPr lang="de-DE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www.ggsamhaarbach.de/schulweghelfer</a:t>
            </a:r>
            <a:endParaRPr lang="de-DE" dirty="0">
              <a:solidFill>
                <a:srgbClr val="0070C0"/>
              </a:solidFill>
            </a:endParaRPr>
          </a:p>
          <a:p>
            <a:r>
              <a:rPr lang="de-DE" dirty="0"/>
              <a:t>Der Förderverein veranstaltet jedes Schuljahr einen Wettbewerb. Die Klasse mit den meisten Anmeldungen gewinnt einen Ausflug. Bei Interesse melden Sie sich unter </a:t>
            </a:r>
            <a:r>
              <a:rPr lang="de-DE" u="sng" dirty="0">
                <a:solidFill>
                  <a:srgbClr val="0070C0"/>
                </a:solidFill>
              </a:rPr>
              <a:t>foerderverein@ggsamhaarbach.de</a:t>
            </a:r>
            <a:r>
              <a:rPr lang="de-DE" dirty="0"/>
              <a:t>. 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31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de-DE" dirty="0"/>
              <a:t>Noch Fragen???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 algn="ctr"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0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03848" y="644265"/>
            <a:ext cx="4968552" cy="1056543"/>
          </a:xfrm>
        </p:spPr>
        <p:txBody>
          <a:bodyPr>
            <a:normAutofit fontScale="90000"/>
          </a:bodyPr>
          <a:lstStyle/>
          <a:p>
            <a:r>
              <a:rPr lang="de-DE" sz="3600" b="1" dirty="0"/>
              <a:t>Ein guter Start ist wichtig!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Schule = Spaß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  <p:pic>
        <p:nvPicPr>
          <p:cNvPr id="1026" name="Picture 2" descr="C:\Users\kvoellin\AppData\Local\Microsoft\Windows\Temporary Internet Files\Content.IE5\53ZHZDCA\kids_playing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304" y="3140967"/>
            <a:ext cx="3587488" cy="27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83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638944"/>
            <a:ext cx="8229600" cy="1143000"/>
          </a:xfrm>
        </p:spPr>
        <p:txBody>
          <a:bodyPr/>
          <a:lstStyle/>
          <a:p>
            <a:r>
              <a:rPr lang="de-DE" dirty="0"/>
              <a:t>Unsere 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de-DE" sz="2000" dirty="0"/>
              <a:t>Offene Ganztagsschule.</a:t>
            </a:r>
          </a:p>
          <a:p>
            <a:r>
              <a:rPr lang="de-DE" sz="2000" dirty="0"/>
              <a:t>311 Kinder in 13 Klassen.</a:t>
            </a:r>
          </a:p>
          <a:p>
            <a:pPr lvl="0"/>
            <a:r>
              <a:rPr lang="de-DE" sz="2000" dirty="0"/>
              <a:t>17 ausgebildete Grundschullehrkräfte.</a:t>
            </a:r>
          </a:p>
          <a:p>
            <a:pPr lvl="0"/>
            <a:r>
              <a:rPr lang="de-DE" sz="2000" dirty="0"/>
              <a:t>2 </a:t>
            </a:r>
            <a:r>
              <a:rPr lang="de-DE" sz="2000" dirty="0" err="1"/>
              <a:t>Sonderpädagog</a:t>
            </a:r>
            <a:r>
              <a:rPr lang="de-DE" sz="2000" dirty="0"/>
              <a:t>*innen.</a:t>
            </a:r>
          </a:p>
          <a:p>
            <a:pPr lvl="0"/>
            <a:r>
              <a:rPr lang="de-DE" sz="2000" dirty="0"/>
              <a:t>1 LAA.</a:t>
            </a:r>
          </a:p>
          <a:p>
            <a:pPr lvl="0"/>
            <a:r>
              <a:rPr lang="de-DE" sz="2000" dirty="0"/>
              <a:t>1 Sozialarbeiter.</a:t>
            </a:r>
          </a:p>
          <a:p>
            <a:pPr lvl="0"/>
            <a:r>
              <a:rPr lang="de-DE" sz="2000" dirty="0"/>
              <a:t>1 Sozialpädagogische Fachkraft für die Schuleingangsphase.</a:t>
            </a:r>
          </a:p>
          <a:p>
            <a:pPr lvl="0"/>
            <a:r>
              <a:rPr lang="de-DE" sz="2000" dirty="0"/>
              <a:t>1 Alltagshelferin.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8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DE" dirty="0"/>
              <a:t>Unsere 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3244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großzügiges Schulgebäude.</a:t>
            </a:r>
          </a:p>
          <a:p>
            <a:r>
              <a:rPr lang="de-DE" dirty="0"/>
              <a:t>Aula.</a:t>
            </a:r>
          </a:p>
          <a:p>
            <a:r>
              <a:rPr lang="de-DE" dirty="0"/>
              <a:t>Medien – Raum.</a:t>
            </a:r>
          </a:p>
          <a:p>
            <a:r>
              <a:rPr lang="de-DE" dirty="0"/>
              <a:t>Schülerbücherei.</a:t>
            </a:r>
          </a:p>
          <a:p>
            <a:r>
              <a:rPr lang="de-DE" dirty="0"/>
              <a:t>großer Schulhof.</a:t>
            </a:r>
          </a:p>
          <a:p>
            <a:r>
              <a:rPr lang="de-DE" dirty="0"/>
              <a:t>Turnhalle.</a:t>
            </a:r>
          </a:p>
          <a:p>
            <a:r>
              <a:rPr lang="de-DE" dirty="0"/>
              <a:t>Tablets.</a:t>
            </a:r>
          </a:p>
          <a:p>
            <a:r>
              <a:rPr lang="de-DE" dirty="0"/>
              <a:t>Digitale Displays.</a:t>
            </a:r>
          </a:p>
          <a:p>
            <a:r>
              <a:rPr lang="de-DE" dirty="0" err="1"/>
              <a:t>Schoolfox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6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pPr algn="r"/>
            <a:r>
              <a:rPr lang="de-DE" sz="2800" b="1" dirty="0"/>
              <a:t>Leben und Lernen in der Grundschule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de-DE" dirty="0"/>
              <a:t>Alle sind willkommen, fördern, fordern,…</a:t>
            </a:r>
          </a:p>
          <a:p>
            <a:r>
              <a:rPr lang="de-DE" dirty="0"/>
              <a:t>Gemeinschaft</a:t>
            </a:r>
          </a:p>
          <a:p>
            <a:r>
              <a:rPr lang="de-DE" dirty="0"/>
              <a:t>Gesunde Familiengrundschule</a:t>
            </a:r>
          </a:p>
          <a:p>
            <a:r>
              <a:rPr lang="de-DE" dirty="0"/>
              <a:t>Schule ohne Rassismus</a:t>
            </a:r>
          </a:p>
          <a:p>
            <a:r>
              <a:rPr lang="de-DE" dirty="0"/>
              <a:t>Gewaltfrei Lernen</a:t>
            </a:r>
          </a:p>
          <a:p>
            <a:r>
              <a:rPr lang="de-DE" dirty="0"/>
              <a:t>Offener Umgang – offenes Ohr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56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DE" dirty="0"/>
              <a:t>Klassenzusammensetzung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4 Klassen mit 24-25 Kindern</a:t>
            </a:r>
          </a:p>
          <a:p>
            <a:r>
              <a:rPr lang="de-DE" dirty="0"/>
              <a:t>Ausgewogenes Verhältnis  Mädchen / Junge</a:t>
            </a:r>
          </a:p>
          <a:p>
            <a:r>
              <a:rPr lang="de-DE" dirty="0"/>
              <a:t>Ungefähr gleiche  Klassenstärke</a:t>
            </a:r>
          </a:p>
          <a:p>
            <a:r>
              <a:rPr lang="de-DE" dirty="0"/>
              <a:t>Sprachstand  / Förderaspekte  / Verhaltensaspekte</a:t>
            </a:r>
          </a:p>
          <a:p>
            <a:r>
              <a:rPr lang="de-DE" dirty="0"/>
              <a:t>Schulweg</a:t>
            </a:r>
          </a:p>
          <a:p>
            <a:r>
              <a:rPr lang="de-DE" dirty="0"/>
              <a:t>Beste/r Freund/in  - Wunsch der Eltern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7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de-DE" sz="2800" dirty="0"/>
              <a:t>Wie arbeiten wir nun im 1. Schuljahr?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2403566"/>
            <a:ext cx="8116768" cy="4049770"/>
          </a:xfrm>
        </p:spPr>
        <p:txBody>
          <a:bodyPr>
            <a:normAutofit fontScale="85000" lnSpcReduction="10000"/>
          </a:bodyPr>
          <a:lstStyle/>
          <a:p>
            <a:r>
              <a:rPr lang="de-DE" dirty="0"/>
              <a:t>21-22 Unterrichtstunden.</a:t>
            </a:r>
          </a:p>
          <a:p>
            <a:r>
              <a:rPr lang="de-DE" dirty="0"/>
              <a:t>Deutsch, Mathematik, Sachunterricht, Musik, Kunst, Sport, Ethik, individueller Förderunterricht.</a:t>
            </a:r>
          </a:p>
          <a:p>
            <a:r>
              <a:rPr lang="de-DE" dirty="0"/>
              <a:t>Englisch erst ab dem dritten Schuljahr (3 Stunden die Woche).</a:t>
            </a:r>
          </a:p>
          <a:p>
            <a:r>
              <a:rPr lang="de-DE" dirty="0"/>
              <a:t>Genauere Informationen erhalten Sie dazu auch noch auf dem 1. Elternabend der Klasse.</a:t>
            </a:r>
          </a:p>
          <a:p>
            <a:r>
              <a:rPr lang="de-DE" dirty="0"/>
              <a:t>Offenes und individuelles Arbeiten.</a:t>
            </a:r>
          </a:p>
          <a:p>
            <a:r>
              <a:rPr lang="de-DE" dirty="0"/>
              <a:t>Es arbeiten nicht mehr alle Kinder immer das gleiche. 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8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Der Schulalltag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70000" lnSpcReduction="20000"/>
          </a:bodyPr>
          <a:lstStyle/>
          <a:p>
            <a:r>
              <a:rPr lang="de-DE" dirty="0"/>
              <a:t>Beginn 8:10 Uhr</a:t>
            </a:r>
          </a:p>
          <a:p>
            <a:r>
              <a:rPr lang="de-DE" dirty="0"/>
              <a:t>Der 45 Minuten Rhythmus wird häufig aufgelöst, um kurze Bewegungseinheiten zu machen.</a:t>
            </a:r>
          </a:p>
          <a:p>
            <a:r>
              <a:rPr lang="de-DE" dirty="0"/>
              <a:t>Deshalb sind auf dem Stundenplan nicht alle Fächer aufgelistet, sondern ein X und das bedeutet die Klassenlehrerin unterrichtet. </a:t>
            </a:r>
          </a:p>
          <a:p>
            <a:r>
              <a:rPr lang="de-DE" dirty="0"/>
              <a:t>9:40 Uhr Frühstückspause, gesundes Frühstück in einer </a:t>
            </a:r>
            <a:r>
              <a:rPr lang="de-DE" dirty="0" err="1"/>
              <a:t>Brotdose</a:t>
            </a:r>
            <a:r>
              <a:rPr lang="de-DE" dirty="0"/>
              <a:t> (bekommt jedes Kind) (kein Süßes), auch keine süßen Getränke, 3mal die Woche gibt es Schulobst. </a:t>
            </a:r>
          </a:p>
          <a:p>
            <a:r>
              <a:rPr lang="de-DE" dirty="0"/>
              <a:t>9:50 Uhr Pause</a:t>
            </a:r>
          </a:p>
          <a:p>
            <a:r>
              <a:rPr lang="de-DE" dirty="0"/>
              <a:t>11:40 Uhr wieder Pause oder Schulschluss</a:t>
            </a:r>
          </a:p>
          <a:p>
            <a:r>
              <a:rPr lang="de-DE" dirty="0"/>
              <a:t>Im Anschluss OGS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4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OGS Alltag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36304" cy="2420888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8331" y="2060848"/>
            <a:ext cx="8229600" cy="4464497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r>
              <a:rPr lang="de-DE" sz="2000" dirty="0"/>
              <a:t>Beginn:</a:t>
            </a:r>
            <a:r>
              <a:rPr lang="de-DE" sz="1800" dirty="0"/>
              <a:t>			             11:40 Uhr</a:t>
            </a:r>
          </a:p>
          <a:p>
            <a:pPr>
              <a:lnSpc>
                <a:spcPts val="2300"/>
              </a:lnSpc>
            </a:pPr>
            <a:r>
              <a:rPr lang="de-DE" sz="2000" dirty="0"/>
              <a:t>Mittagessen:	</a:t>
            </a:r>
            <a:r>
              <a:rPr lang="de-DE" sz="1800" dirty="0"/>
              <a:t>		  11:40-13:45 Uhr</a:t>
            </a:r>
          </a:p>
          <a:p>
            <a:pPr>
              <a:lnSpc>
                <a:spcPts val="2300"/>
              </a:lnSpc>
            </a:pPr>
            <a:r>
              <a:rPr lang="de-DE" sz="2000" dirty="0"/>
              <a:t>Hofpause: </a:t>
            </a:r>
            <a:r>
              <a:rPr lang="de-DE" sz="1800" dirty="0"/>
              <a:t>			  13:25-13:45 Uhr</a:t>
            </a:r>
          </a:p>
          <a:p>
            <a:pPr>
              <a:lnSpc>
                <a:spcPts val="2300"/>
              </a:lnSpc>
            </a:pPr>
            <a:r>
              <a:rPr lang="de-DE" sz="2000" dirty="0"/>
              <a:t>Lernzeit Mo-Mi: </a:t>
            </a:r>
            <a:r>
              <a:rPr lang="de-DE" sz="1800" dirty="0"/>
              <a:t>		  13:45-14:30 Uhr </a:t>
            </a:r>
          </a:p>
          <a:p>
            <a:pPr>
              <a:lnSpc>
                <a:spcPts val="2300"/>
              </a:lnSpc>
            </a:pPr>
            <a:r>
              <a:rPr lang="de-DE" sz="1800" dirty="0"/>
              <a:t>Donnerstags Hausaufgaben in den Klassen mit den Klassenlehrer*innen. </a:t>
            </a:r>
            <a:endParaRPr lang="de-DE" sz="700" dirty="0"/>
          </a:p>
          <a:p>
            <a:pPr>
              <a:lnSpc>
                <a:spcPts val="1300"/>
              </a:lnSpc>
              <a:spcBef>
                <a:spcPts val="1800"/>
              </a:spcBef>
            </a:pPr>
            <a:r>
              <a:rPr lang="de-DE" sz="2000" dirty="0"/>
              <a:t>Abholzeiten: </a:t>
            </a:r>
            <a:r>
              <a:rPr lang="de-DE" sz="1800" dirty="0"/>
              <a:t>	      	  13:25-13:45 Uhr</a:t>
            </a:r>
            <a:r>
              <a:rPr lang="de-DE" sz="1050" dirty="0">
                <a:sym typeface="Wingdings" panose="05000000000000000000" pitchFamily="2" charset="2"/>
              </a:rPr>
              <a:t>(8-13h Betreuung)</a:t>
            </a:r>
            <a:r>
              <a:rPr lang="de-DE" sz="1100" dirty="0">
                <a:sym typeface="Wingdings" panose="05000000000000000000" pitchFamily="2" charset="2"/>
              </a:rPr>
              <a:t> </a:t>
            </a:r>
            <a:endParaRPr lang="de-DE" sz="1800" dirty="0">
              <a:sym typeface="Wingdings" panose="05000000000000000000" pitchFamily="2" charset="2"/>
            </a:endParaRPr>
          </a:p>
          <a:p>
            <a:pPr marL="0" indent="0">
              <a:lnSpc>
                <a:spcPts val="1300"/>
              </a:lnSpc>
              <a:spcBef>
                <a:spcPts val="1800"/>
              </a:spcBef>
              <a:buNone/>
            </a:pPr>
            <a:r>
              <a:rPr lang="de-DE" sz="1800" dirty="0">
                <a:sym typeface="Wingdings" panose="05000000000000000000" pitchFamily="2" charset="2"/>
              </a:rPr>
              <a:t>			  13:45-14:45 Uhr</a:t>
            </a:r>
            <a:r>
              <a:rPr lang="de-DE" sz="1050" dirty="0">
                <a:sym typeface="Wingdings" panose="05000000000000000000" pitchFamily="2" charset="2"/>
              </a:rPr>
              <a:t>(OGS  Betreuung)</a:t>
            </a:r>
          </a:p>
          <a:p>
            <a:pPr marL="0" indent="0">
              <a:lnSpc>
                <a:spcPts val="1300"/>
              </a:lnSpc>
              <a:spcBef>
                <a:spcPts val="1800"/>
              </a:spcBef>
              <a:buNone/>
            </a:pPr>
            <a:r>
              <a:rPr lang="de-DE" sz="1050" dirty="0">
                <a:sym typeface="Wingdings" panose="05000000000000000000" pitchFamily="2" charset="2"/>
              </a:rPr>
              <a:t>			   </a:t>
            </a:r>
            <a:r>
              <a:rPr lang="de-DE" sz="1800" dirty="0">
                <a:sym typeface="Wingdings" panose="05000000000000000000" pitchFamily="2" charset="2"/>
              </a:rPr>
              <a:t>16:00 Uhr</a:t>
            </a:r>
            <a:r>
              <a:rPr lang="de-DE" sz="1050" dirty="0">
                <a:sym typeface="Wingdings" panose="05000000000000000000" pitchFamily="2" charset="2"/>
              </a:rPr>
              <a:t>(OGS  Betreuung)</a:t>
            </a:r>
            <a:r>
              <a:rPr lang="de-DE" sz="1200" dirty="0">
                <a:sym typeface="Wingdings" panose="05000000000000000000" pitchFamily="2" charset="2"/>
              </a:rPr>
              <a:t> </a:t>
            </a:r>
          </a:p>
          <a:p>
            <a:pPr>
              <a:lnSpc>
                <a:spcPts val="1600"/>
              </a:lnSpc>
              <a:spcBef>
                <a:spcPts val="1800"/>
              </a:spcBef>
            </a:pPr>
            <a:r>
              <a:rPr lang="de-DE" sz="2000" dirty="0">
                <a:sym typeface="Wingdings" panose="05000000000000000000" pitchFamily="2" charset="2"/>
              </a:rPr>
              <a:t>Ferienbetreuung</a:t>
            </a:r>
            <a:r>
              <a:rPr lang="de-DE" sz="1400" dirty="0">
                <a:sym typeface="Wingdings" panose="05000000000000000000" pitchFamily="2" charset="2"/>
              </a:rPr>
              <a:t>(nur für OGS-Kinder)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</a:p>
          <a:p>
            <a:pPr marL="0" indent="0">
              <a:lnSpc>
                <a:spcPts val="1600"/>
              </a:lnSpc>
              <a:spcBef>
                <a:spcPts val="1800"/>
              </a:spcBef>
              <a:buNone/>
            </a:pPr>
            <a:r>
              <a:rPr lang="de-DE" sz="1800" dirty="0">
                <a:sym typeface="Wingdings" panose="05000000000000000000" pitchFamily="2" charset="2"/>
              </a:rPr>
              <a:t>		Ostern + Herbst: 	1. Wo</a:t>
            </a:r>
          </a:p>
          <a:p>
            <a:pPr marL="0" indent="0">
              <a:lnSpc>
                <a:spcPts val="1600"/>
              </a:lnSpc>
              <a:spcBef>
                <a:spcPts val="1800"/>
              </a:spcBef>
              <a:buNone/>
            </a:pPr>
            <a:r>
              <a:rPr lang="de-DE" sz="1800" dirty="0">
                <a:sym typeface="Wingdings" panose="05000000000000000000" pitchFamily="2" charset="2"/>
              </a:rPr>
              <a:t>		Sommer: 	           1.+2.+6. Wo</a:t>
            </a:r>
          </a:p>
          <a:p>
            <a:pPr marL="0" indent="0">
              <a:lnSpc>
                <a:spcPts val="1600"/>
              </a:lnSpc>
              <a:spcBef>
                <a:spcPts val="1800"/>
              </a:spcBef>
              <a:buNone/>
            </a:pPr>
            <a:r>
              <a:rPr lang="de-DE" sz="1800" dirty="0">
                <a:sym typeface="Wingdings" panose="05000000000000000000" pitchFamily="2" charset="2"/>
              </a:rPr>
              <a:t>		</a:t>
            </a:r>
            <a:endParaRPr lang="de-DE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666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Bildschirmpräsentation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Larissa</vt:lpstr>
      <vt:lpstr>Schulneulinge 2024/2025</vt:lpstr>
      <vt:lpstr>Ein guter Start ist wichtig! </vt:lpstr>
      <vt:lpstr>Unsere Schule</vt:lpstr>
      <vt:lpstr>Unsere Schule</vt:lpstr>
      <vt:lpstr>Leben und Lernen in der Grundschule </vt:lpstr>
      <vt:lpstr>Klassenzusammensetzung</vt:lpstr>
      <vt:lpstr>Wie arbeiten wir nun im 1. Schuljahr?</vt:lpstr>
      <vt:lpstr>Der Schulalltag </vt:lpstr>
      <vt:lpstr>OGS Alltag</vt:lpstr>
      <vt:lpstr>Tag der Einschulung</vt:lpstr>
      <vt:lpstr>Schulweghelfer, Förderverein</vt:lpstr>
      <vt:lpstr>Noch Fragen???</vt:lpstr>
    </vt:vector>
  </TitlesOfParts>
  <Company>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Schulneulinge 2019/2020</dc:title>
  <dc:creator>KVoellin</dc:creator>
  <cp:lastModifiedBy>KVoellin</cp:lastModifiedBy>
  <cp:revision>32</cp:revision>
  <dcterms:created xsi:type="dcterms:W3CDTF">2018-10-02T09:49:55Z</dcterms:created>
  <dcterms:modified xsi:type="dcterms:W3CDTF">2024-06-04T06:23:36Z</dcterms:modified>
</cp:coreProperties>
</file>